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3356" r:id="rId3"/>
    <p:sldId id="3355" r:id="rId4"/>
    <p:sldId id="3357" r:id="rId5"/>
    <p:sldId id="3303" r:id="rId6"/>
    <p:sldId id="3358" r:id="rId7"/>
    <p:sldId id="3359" r:id="rId8"/>
    <p:sldId id="3360" r:id="rId9"/>
    <p:sldId id="3362" r:id="rId10"/>
    <p:sldId id="3371" r:id="rId11"/>
    <p:sldId id="3373" r:id="rId12"/>
    <p:sldId id="33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AA15F8-CB7B-4E34-A3EE-22DB91E6A6B4}" type="datetimeFigureOut">
              <a:rPr lang="en-IN" smtClean="0"/>
              <a:t>04-06-2022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F142-C32A-4CA5-A3CC-E66F78C53D27}" type="slidenum">
              <a:rPr lang="en-IN" smtClean="0"/>
              <a:t>‹#›</a:t>
            </a:fld>
            <a:endParaRPr lang="en-IN"/>
          </a:p>
        </p:txBody>
      </p:sp>
    </p:spTree>
    <p:extLst>
      <p:ext uri="{BB962C8B-B14F-4D97-AF65-F5344CB8AC3E}">
        <p14:creationId xmlns:p14="http://schemas.microsoft.com/office/powerpoint/2010/main" val="514708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endParaRPr lang="es-E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BF4B35F6-0615-D14E-9019-B4B800F41AE7}" type="slidenum">
              <a:rPr lang="en-US" smtClean="0"/>
              <a:t>5</a:t>
            </a:fld>
            <a:endParaRPr lang="en-US"/>
          </a:p>
        </p:txBody>
      </p:sp>
    </p:spTree>
    <p:extLst>
      <p:ext uri="{BB962C8B-B14F-4D97-AF65-F5344CB8AC3E}">
        <p14:creationId xmlns:p14="http://schemas.microsoft.com/office/powerpoint/2010/main" val="2111923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66D8-A100-4698-91E8-FD19064112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3E2AECD-6D34-437A-AF0D-C5E83BA6E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9BC0B79-1CB4-4E8C-9865-D5BE89FAE30D}"/>
              </a:ext>
            </a:extLst>
          </p:cNvPr>
          <p:cNvSpPr>
            <a:spLocks noGrp="1"/>
          </p:cNvSpPr>
          <p:nvPr>
            <p:ph type="dt" sz="half" idx="10"/>
          </p:nvPr>
        </p:nvSpPr>
        <p:spPr/>
        <p:txBody>
          <a:bodyPr/>
          <a:lstStyle/>
          <a:p>
            <a:fld id="{527822FF-7B7F-455E-BC3F-B9DF1EC51D11}" type="datetimeFigureOut">
              <a:rPr lang="en-IN" smtClean="0"/>
              <a:t>04-06-2022</a:t>
            </a:fld>
            <a:endParaRPr lang="en-IN"/>
          </a:p>
        </p:txBody>
      </p:sp>
      <p:sp>
        <p:nvSpPr>
          <p:cNvPr id="5" name="Footer Placeholder 4">
            <a:extLst>
              <a:ext uri="{FF2B5EF4-FFF2-40B4-BE49-F238E27FC236}">
                <a16:creationId xmlns:a16="http://schemas.microsoft.com/office/drawing/2014/main" id="{E2233BC6-BC8E-4CA9-A82A-8A988C0D29A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BEFA956-650B-4BA6-B2D1-D3AE5CE835A3}"/>
              </a:ext>
            </a:extLst>
          </p:cNvPr>
          <p:cNvSpPr>
            <a:spLocks noGrp="1"/>
          </p:cNvSpPr>
          <p:nvPr>
            <p:ph type="sldNum" sz="quarter" idx="12"/>
          </p:nvPr>
        </p:nvSpPr>
        <p:spPr/>
        <p:txBody>
          <a:bodyPr/>
          <a:lstStyle/>
          <a:p>
            <a:fld id="{25E0A2CE-6760-4859-AA38-6F07F997449C}" type="slidenum">
              <a:rPr lang="en-IN" smtClean="0"/>
              <a:t>‹#›</a:t>
            </a:fld>
            <a:endParaRPr lang="en-IN"/>
          </a:p>
        </p:txBody>
      </p:sp>
    </p:spTree>
    <p:extLst>
      <p:ext uri="{BB962C8B-B14F-4D97-AF65-F5344CB8AC3E}">
        <p14:creationId xmlns:p14="http://schemas.microsoft.com/office/powerpoint/2010/main" val="264401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39D25-A993-4653-A6C6-7242DD7825F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E357AD9-0482-4F9E-A14B-1DFEED3B1D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F1B3A63-3E9D-4BD0-8455-5F5F823B5725}"/>
              </a:ext>
            </a:extLst>
          </p:cNvPr>
          <p:cNvSpPr>
            <a:spLocks noGrp="1"/>
          </p:cNvSpPr>
          <p:nvPr>
            <p:ph type="dt" sz="half" idx="10"/>
          </p:nvPr>
        </p:nvSpPr>
        <p:spPr/>
        <p:txBody>
          <a:bodyPr/>
          <a:lstStyle/>
          <a:p>
            <a:fld id="{527822FF-7B7F-455E-BC3F-B9DF1EC51D11}" type="datetimeFigureOut">
              <a:rPr lang="en-IN" smtClean="0"/>
              <a:t>04-06-2022</a:t>
            </a:fld>
            <a:endParaRPr lang="en-IN"/>
          </a:p>
        </p:txBody>
      </p:sp>
      <p:sp>
        <p:nvSpPr>
          <p:cNvPr id="5" name="Footer Placeholder 4">
            <a:extLst>
              <a:ext uri="{FF2B5EF4-FFF2-40B4-BE49-F238E27FC236}">
                <a16:creationId xmlns:a16="http://schemas.microsoft.com/office/drawing/2014/main" id="{0EE424D1-E082-474D-B508-B0C1D00FC9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4BFC37F-97D3-4ED1-9358-C19153E4C0C0}"/>
              </a:ext>
            </a:extLst>
          </p:cNvPr>
          <p:cNvSpPr>
            <a:spLocks noGrp="1"/>
          </p:cNvSpPr>
          <p:nvPr>
            <p:ph type="sldNum" sz="quarter" idx="12"/>
          </p:nvPr>
        </p:nvSpPr>
        <p:spPr/>
        <p:txBody>
          <a:bodyPr/>
          <a:lstStyle/>
          <a:p>
            <a:fld id="{25E0A2CE-6760-4859-AA38-6F07F997449C}" type="slidenum">
              <a:rPr lang="en-IN" smtClean="0"/>
              <a:t>‹#›</a:t>
            </a:fld>
            <a:endParaRPr lang="en-IN"/>
          </a:p>
        </p:txBody>
      </p:sp>
    </p:spTree>
    <p:extLst>
      <p:ext uri="{BB962C8B-B14F-4D97-AF65-F5344CB8AC3E}">
        <p14:creationId xmlns:p14="http://schemas.microsoft.com/office/powerpoint/2010/main" val="4161422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41469A-47A5-4B11-B729-EDD5B50D1E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86EE91D-FA11-45EC-918A-5F1FE06CA3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8449BEE-A90E-47BA-8BB1-B3F8EA298E49}"/>
              </a:ext>
            </a:extLst>
          </p:cNvPr>
          <p:cNvSpPr>
            <a:spLocks noGrp="1"/>
          </p:cNvSpPr>
          <p:nvPr>
            <p:ph type="dt" sz="half" idx="10"/>
          </p:nvPr>
        </p:nvSpPr>
        <p:spPr/>
        <p:txBody>
          <a:bodyPr/>
          <a:lstStyle/>
          <a:p>
            <a:fld id="{527822FF-7B7F-455E-BC3F-B9DF1EC51D11}" type="datetimeFigureOut">
              <a:rPr lang="en-IN" smtClean="0"/>
              <a:t>04-06-2022</a:t>
            </a:fld>
            <a:endParaRPr lang="en-IN"/>
          </a:p>
        </p:txBody>
      </p:sp>
      <p:sp>
        <p:nvSpPr>
          <p:cNvPr id="5" name="Footer Placeholder 4">
            <a:extLst>
              <a:ext uri="{FF2B5EF4-FFF2-40B4-BE49-F238E27FC236}">
                <a16:creationId xmlns:a16="http://schemas.microsoft.com/office/drawing/2014/main" id="{641C7998-372A-474F-9AC7-79DDF267E26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DE62C8B-3BDE-47E0-9560-62415AD99EB3}"/>
              </a:ext>
            </a:extLst>
          </p:cNvPr>
          <p:cNvSpPr>
            <a:spLocks noGrp="1"/>
          </p:cNvSpPr>
          <p:nvPr>
            <p:ph type="sldNum" sz="quarter" idx="12"/>
          </p:nvPr>
        </p:nvSpPr>
        <p:spPr/>
        <p:txBody>
          <a:bodyPr/>
          <a:lstStyle/>
          <a:p>
            <a:fld id="{25E0A2CE-6760-4859-AA38-6F07F997449C}" type="slidenum">
              <a:rPr lang="en-IN" smtClean="0"/>
              <a:t>‹#›</a:t>
            </a:fld>
            <a:endParaRPr lang="en-IN"/>
          </a:p>
        </p:txBody>
      </p:sp>
    </p:spTree>
    <p:extLst>
      <p:ext uri="{BB962C8B-B14F-4D97-AF65-F5344CB8AC3E}">
        <p14:creationId xmlns:p14="http://schemas.microsoft.com/office/powerpoint/2010/main" val="353064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KZ Clean Single">
    <p:spTree>
      <p:nvGrpSpPr>
        <p:cNvPr id="1" name=""/>
        <p:cNvGrpSpPr/>
        <p:nvPr/>
      </p:nvGrpSpPr>
      <p:grpSpPr>
        <a:xfrm>
          <a:off x="0" y="0"/>
          <a:ext cx="0" cy="0"/>
          <a:chOff x="0" y="0"/>
          <a:chExt cx="0" cy="0"/>
        </a:xfrm>
      </p:grpSpPr>
      <p:sp>
        <p:nvSpPr>
          <p:cNvPr id="10" name="Marcador de número de diapositiva 1"/>
          <p:cNvSpPr txBox="1">
            <a:spLocks/>
          </p:cNvSpPr>
          <p:nvPr userDrawn="1"/>
        </p:nvSpPr>
        <p:spPr>
          <a:xfrm>
            <a:off x="11423915" y="6503157"/>
            <a:ext cx="1794631" cy="6620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55FC507-ABAC-9747-9D91-1644AA5EC3FD}" type="slidenum">
              <a:rPr lang="es-ES_tradnl" sz="1400" smtClean="0">
                <a:solidFill>
                  <a:srgbClr val="A6002F"/>
                </a:solidFill>
                <a:latin typeface="Ubuntu"/>
                <a:cs typeface="Ubuntu"/>
              </a:rPr>
              <a:pPr/>
              <a:t>‹#›</a:t>
            </a:fld>
            <a:endParaRPr lang="es-ES_tradnl" sz="1400" dirty="0">
              <a:solidFill>
                <a:srgbClr val="A6002F"/>
              </a:solidFill>
              <a:latin typeface="Ubuntu"/>
              <a:cs typeface="Ubuntu"/>
            </a:endParaRPr>
          </a:p>
        </p:txBody>
      </p:sp>
      <p:sp>
        <p:nvSpPr>
          <p:cNvPr id="5" name="Title 1"/>
          <p:cNvSpPr>
            <a:spLocks noGrp="1"/>
          </p:cNvSpPr>
          <p:nvPr>
            <p:ph type="title"/>
          </p:nvPr>
        </p:nvSpPr>
        <p:spPr>
          <a:xfrm>
            <a:off x="296334" y="274638"/>
            <a:ext cx="6328833" cy="1328737"/>
          </a:xfrm>
          <a:prstGeom prst="rect">
            <a:avLst/>
          </a:prstGeom>
        </p:spPr>
        <p:txBody>
          <a:bodyPr vert="horz"/>
          <a:lstStyle>
            <a:lvl1pPr algn="l">
              <a:defRPr sz="3600" b="0">
                <a:solidFill>
                  <a:srgbClr val="A6002F"/>
                </a:solidFill>
                <a:latin typeface="Open Sans"/>
                <a:cs typeface="Open Sans"/>
              </a:defRPr>
            </a:lvl1pPr>
          </a:lstStyle>
          <a:p>
            <a:r>
              <a:rPr lang="en-US"/>
              <a:t>Click to edit Master title style</a:t>
            </a:r>
            <a:endParaRPr lang="en-US" dirty="0"/>
          </a:p>
        </p:txBody>
      </p:sp>
      <p:sp>
        <p:nvSpPr>
          <p:cNvPr id="13" name="Text Placeholder 19"/>
          <p:cNvSpPr>
            <a:spLocks noGrp="1"/>
          </p:cNvSpPr>
          <p:nvPr>
            <p:ph type="body" sz="quarter" idx="11"/>
          </p:nvPr>
        </p:nvSpPr>
        <p:spPr>
          <a:xfrm>
            <a:off x="419100" y="1793875"/>
            <a:ext cx="5249333" cy="4355932"/>
          </a:xfrm>
          <a:prstGeom prst="rect">
            <a:avLst/>
          </a:prstGeom>
        </p:spPr>
        <p:txBody>
          <a:bodyPr vert="horz"/>
          <a:lstStyle>
            <a:lvl1pPr marL="342900" indent="-342900" algn="l" defTabSz="457200" rtl="0" eaLnBrk="1" latinLnBrk="0" hangingPunct="1">
              <a:spcBef>
                <a:spcPct val="20000"/>
              </a:spcBef>
              <a:buClr>
                <a:srgbClr val="990025"/>
              </a:buClr>
              <a:buFont typeface="Arial"/>
              <a:buChar char="•"/>
              <a:tabLst>
                <a:tab pos="3540125" algn="l"/>
                <a:tab pos="4113213" algn="l"/>
                <a:tab pos="4230688" algn="l"/>
              </a:tabLst>
              <a:defRPr lang="es-ES_tradnl" sz="2400" kern="1200" dirty="0" smtClean="0">
                <a:solidFill>
                  <a:schemeClr val="tx1">
                    <a:lumMod val="75000"/>
                    <a:lumOff val="25000"/>
                  </a:schemeClr>
                </a:solidFill>
                <a:latin typeface="+mn-lt"/>
                <a:ea typeface="+mn-ea"/>
                <a:cs typeface="+mn-cs"/>
              </a:defRPr>
            </a:lvl1pPr>
            <a:lvl2pPr marL="533400" indent="-177800" algn="l" defTabSz="457200" rtl="0" eaLnBrk="1" latinLnBrk="0" hangingPunct="1">
              <a:spcBef>
                <a:spcPct val="20000"/>
              </a:spcBef>
              <a:buClr>
                <a:srgbClr val="990025"/>
              </a:buClr>
              <a:buFont typeface="Arial"/>
              <a:buChar char="•"/>
              <a:tabLst>
                <a:tab pos="3540125" algn="l"/>
                <a:tab pos="4113213" algn="l"/>
                <a:tab pos="4230688" algn="l"/>
              </a:tabLst>
              <a:defRPr lang="es-ES_tradnl" sz="1400" kern="1200" dirty="0" smtClean="0">
                <a:solidFill>
                  <a:schemeClr val="tx1">
                    <a:lumMod val="75000"/>
                    <a:lumOff val="25000"/>
                  </a:schemeClr>
                </a:solidFill>
                <a:latin typeface="+mn-lt"/>
                <a:ea typeface="+mn-ea"/>
                <a:cs typeface="+mn-cs"/>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dirty="0"/>
          </a:p>
        </p:txBody>
      </p:sp>
    </p:spTree>
    <p:extLst>
      <p:ext uri="{BB962C8B-B14F-4D97-AF65-F5344CB8AC3E}">
        <p14:creationId xmlns:p14="http://schemas.microsoft.com/office/powerpoint/2010/main" val="273838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DC1D-C4F1-4C4D-AFC5-A2E6A8C94DA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74525DD-3373-4BED-853E-9A27D75D9C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CFED672-801B-4188-9E48-A740C1DA681D}"/>
              </a:ext>
            </a:extLst>
          </p:cNvPr>
          <p:cNvSpPr>
            <a:spLocks noGrp="1"/>
          </p:cNvSpPr>
          <p:nvPr>
            <p:ph type="dt" sz="half" idx="10"/>
          </p:nvPr>
        </p:nvSpPr>
        <p:spPr/>
        <p:txBody>
          <a:bodyPr/>
          <a:lstStyle/>
          <a:p>
            <a:fld id="{527822FF-7B7F-455E-BC3F-B9DF1EC51D11}" type="datetimeFigureOut">
              <a:rPr lang="en-IN" smtClean="0"/>
              <a:t>04-06-2022</a:t>
            </a:fld>
            <a:endParaRPr lang="en-IN"/>
          </a:p>
        </p:txBody>
      </p:sp>
      <p:sp>
        <p:nvSpPr>
          <p:cNvPr id="5" name="Footer Placeholder 4">
            <a:extLst>
              <a:ext uri="{FF2B5EF4-FFF2-40B4-BE49-F238E27FC236}">
                <a16:creationId xmlns:a16="http://schemas.microsoft.com/office/drawing/2014/main" id="{D5526B4D-3FF8-47D5-B46A-454E74DEB32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CA1AACA-9703-4A65-988D-6CB3D04F3821}"/>
              </a:ext>
            </a:extLst>
          </p:cNvPr>
          <p:cNvSpPr>
            <a:spLocks noGrp="1"/>
          </p:cNvSpPr>
          <p:nvPr>
            <p:ph type="sldNum" sz="quarter" idx="12"/>
          </p:nvPr>
        </p:nvSpPr>
        <p:spPr/>
        <p:txBody>
          <a:bodyPr/>
          <a:lstStyle/>
          <a:p>
            <a:fld id="{25E0A2CE-6760-4859-AA38-6F07F997449C}" type="slidenum">
              <a:rPr lang="en-IN" smtClean="0"/>
              <a:t>‹#›</a:t>
            </a:fld>
            <a:endParaRPr lang="en-IN"/>
          </a:p>
        </p:txBody>
      </p:sp>
    </p:spTree>
    <p:extLst>
      <p:ext uri="{BB962C8B-B14F-4D97-AF65-F5344CB8AC3E}">
        <p14:creationId xmlns:p14="http://schemas.microsoft.com/office/powerpoint/2010/main" val="140844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CBD3F-DFF9-4A75-8C37-E77B2E3EAB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FB0DAB6-1A0F-4DD5-92AA-6CA29A8409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5D7B60-F3BA-4560-AE3A-B3276AA1116A}"/>
              </a:ext>
            </a:extLst>
          </p:cNvPr>
          <p:cNvSpPr>
            <a:spLocks noGrp="1"/>
          </p:cNvSpPr>
          <p:nvPr>
            <p:ph type="dt" sz="half" idx="10"/>
          </p:nvPr>
        </p:nvSpPr>
        <p:spPr/>
        <p:txBody>
          <a:bodyPr/>
          <a:lstStyle/>
          <a:p>
            <a:fld id="{527822FF-7B7F-455E-BC3F-B9DF1EC51D11}" type="datetimeFigureOut">
              <a:rPr lang="en-IN" smtClean="0"/>
              <a:t>04-06-2022</a:t>
            </a:fld>
            <a:endParaRPr lang="en-IN"/>
          </a:p>
        </p:txBody>
      </p:sp>
      <p:sp>
        <p:nvSpPr>
          <p:cNvPr id="5" name="Footer Placeholder 4">
            <a:extLst>
              <a:ext uri="{FF2B5EF4-FFF2-40B4-BE49-F238E27FC236}">
                <a16:creationId xmlns:a16="http://schemas.microsoft.com/office/drawing/2014/main" id="{6CF8B0B3-B475-4C06-95C6-C9766E66BCB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F55F9CA-FCED-4B6F-8099-7076475A38D4}"/>
              </a:ext>
            </a:extLst>
          </p:cNvPr>
          <p:cNvSpPr>
            <a:spLocks noGrp="1"/>
          </p:cNvSpPr>
          <p:nvPr>
            <p:ph type="sldNum" sz="quarter" idx="12"/>
          </p:nvPr>
        </p:nvSpPr>
        <p:spPr/>
        <p:txBody>
          <a:bodyPr/>
          <a:lstStyle/>
          <a:p>
            <a:fld id="{25E0A2CE-6760-4859-AA38-6F07F997449C}" type="slidenum">
              <a:rPr lang="en-IN" smtClean="0"/>
              <a:t>‹#›</a:t>
            </a:fld>
            <a:endParaRPr lang="en-IN"/>
          </a:p>
        </p:txBody>
      </p:sp>
    </p:spTree>
    <p:extLst>
      <p:ext uri="{BB962C8B-B14F-4D97-AF65-F5344CB8AC3E}">
        <p14:creationId xmlns:p14="http://schemas.microsoft.com/office/powerpoint/2010/main" val="695346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8D569-657A-4C60-9C74-94A2872F1A1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E17B65D-F61C-4A2C-9602-7E5D330FA9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82922AD-DB91-4F2E-A2BC-BBEDE53ABB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03D9DC7-B7E9-47ED-9A5E-2483CB242BDB}"/>
              </a:ext>
            </a:extLst>
          </p:cNvPr>
          <p:cNvSpPr>
            <a:spLocks noGrp="1"/>
          </p:cNvSpPr>
          <p:nvPr>
            <p:ph type="dt" sz="half" idx="10"/>
          </p:nvPr>
        </p:nvSpPr>
        <p:spPr/>
        <p:txBody>
          <a:bodyPr/>
          <a:lstStyle/>
          <a:p>
            <a:fld id="{527822FF-7B7F-455E-BC3F-B9DF1EC51D11}" type="datetimeFigureOut">
              <a:rPr lang="en-IN" smtClean="0"/>
              <a:t>04-06-2022</a:t>
            </a:fld>
            <a:endParaRPr lang="en-IN"/>
          </a:p>
        </p:txBody>
      </p:sp>
      <p:sp>
        <p:nvSpPr>
          <p:cNvPr id="6" name="Footer Placeholder 5">
            <a:extLst>
              <a:ext uri="{FF2B5EF4-FFF2-40B4-BE49-F238E27FC236}">
                <a16:creationId xmlns:a16="http://schemas.microsoft.com/office/drawing/2014/main" id="{ACC9328A-9C49-42E6-8EB0-F6DD9E54E2B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70D1241-0EB7-4C91-8EB7-AB70B4A0E1B8}"/>
              </a:ext>
            </a:extLst>
          </p:cNvPr>
          <p:cNvSpPr>
            <a:spLocks noGrp="1"/>
          </p:cNvSpPr>
          <p:nvPr>
            <p:ph type="sldNum" sz="quarter" idx="12"/>
          </p:nvPr>
        </p:nvSpPr>
        <p:spPr/>
        <p:txBody>
          <a:bodyPr/>
          <a:lstStyle/>
          <a:p>
            <a:fld id="{25E0A2CE-6760-4859-AA38-6F07F997449C}" type="slidenum">
              <a:rPr lang="en-IN" smtClean="0"/>
              <a:t>‹#›</a:t>
            </a:fld>
            <a:endParaRPr lang="en-IN"/>
          </a:p>
        </p:txBody>
      </p:sp>
    </p:spTree>
    <p:extLst>
      <p:ext uri="{BB962C8B-B14F-4D97-AF65-F5344CB8AC3E}">
        <p14:creationId xmlns:p14="http://schemas.microsoft.com/office/powerpoint/2010/main" val="393682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7FFF8-D195-4612-B5FC-E097A6322F4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88AE57B-7FF1-4342-8166-49DBDCF4AA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1C979D-AD36-42D6-809F-FA6A267C2C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AED72F7-12C8-4A0E-AAB2-28A4DCFC22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17D9CC-9577-4B64-ABF0-2773468F65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C5C76AA-9FF9-4807-A189-16C1E7A32D1B}"/>
              </a:ext>
            </a:extLst>
          </p:cNvPr>
          <p:cNvSpPr>
            <a:spLocks noGrp="1"/>
          </p:cNvSpPr>
          <p:nvPr>
            <p:ph type="dt" sz="half" idx="10"/>
          </p:nvPr>
        </p:nvSpPr>
        <p:spPr/>
        <p:txBody>
          <a:bodyPr/>
          <a:lstStyle/>
          <a:p>
            <a:fld id="{527822FF-7B7F-455E-BC3F-B9DF1EC51D11}" type="datetimeFigureOut">
              <a:rPr lang="en-IN" smtClean="0"/>
              <a:t>04-06-2022</a:t>
            </a:fld>
            <a:endParaRPr lang="en-IN"/>
          </a:p>
        </p:txBody>
      </p:sp>
      <p:sp>
        <p:nvSpPr>
          <p:cNvPr id="8" name="Footer Placeholder 7">
            <a:extLst>
              <a:ext uri="{FF2B5EF4-FFF2-40B4-BE49-F238E27FC236}">
                <a16:creationId xmlns:a16="http://schemas.microsoft.com/office/drawing/2014/main" id="{588BFB24-D2B4-480F-A94E-3FCB44A97CF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901273F-4F14-45D6-BDAA-AB8B01AA7019}"/>
              </a:ext>
            </a:extLst>
          </p:cNvPr>
          <p:cNvSpPr>
            <a:spLocks noGrp="1"/>
          </p:cNvSpPr>
          <p:nvPr>
            <p:ph type="sldNum" sz="quarter" idx="12"/>
          </p:nvPr>
        </p:nvSpPr>
        <p:spPr/>
        <p:txBody>
          <a:bodyPr/>
          <a:lstStyle/>
          <a:p>
            <a:fld id="{25E0A2CE-6760-4859-AA38-6F07F997449C}" type="slidenum">
              <a:rPr lang="en-IN" smtClean="0"/>
              <a:t>‹#›</a:t>
            </a:fld>
            <a:endParaRPr lang="en-IN"/>
          </a:p>
        </p:txBody>
      </p:sp>
    </p:spTree>
    <p:extLst>
      <p:ext uri="{BB962C8B-B14F-4D97-AF65-F5344CB8AC3E}">
        <p14:creationId xmlns:p14="http://schemas.microsoft.com/office/powerpoint/2010/main" val="58181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483E8-D8E3-423C-BB02-D8620AE4F4D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4F397DB-E157-4FD4-8479-BC1E00DC0C6B}"/>
              </a:ext>
            </a:extLst>
          </p:cNvPr>
          <p:cNvSpPr>
            <a:spLocks noGrp="1"/>
          </p:cNvSpPr>
          <p:nvPr>
            <p:ph type="dt" sz="half" idx="10"/>
          </p:nvPr>
        </p:nvSpPr>
        <p:spPr/>
        <p:txBody>
          <a:bodyPr/>
          <a:lstStyle/>
          <a:p>
            <a:fld id="{527822FF-7B7F-455E-BC3F-B9DF1EC51D11}" type="datetimeFigureOut">
              <a:rPr lang="en-IN" smtClean="0"/>
              <a:t>04-06-2022</a:t>
            </a:fld>
            <a:endParaRPr lang="en-IN"/>
          </a:p>
        </p:txBody>
      </p:sp>
      <p:sp>
        <p:nvSpPr>
          <p:cNvPr id="4" name="Footer Placeholder 3">
            <a:extLst>
              <a:ext uri="{FF2B5EF4-FFF2-40B4-BE49-F238E27FC236}">
                <a16:creationId xmlns:a16="http://schemas.microsoft.com/office/drawing/2014/main" id="{F01BA26E-748E-49BA-8D29-C6DCA7C69FE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DAA7884-E5D6-4F14-87ED-51998B9959F5}"/>
              </a:ext>
            </a:extLst>
          </p:cNvPr>
          <p:cNvSpPr>
            <a:spLocks noGrp="1"/>
          </p:cNvSpPr>
          <p:nvPr>
            <p:ph type="sldNum" sz="quarter" idx="12"/>
          </p:nvPr>
        </p:nvSpPr>
        <p:spPr/>
        <p:txBody>
          <a:bodyPr/>
          <a:lstStyle/>
          <a:p>
            <a:fld id="{25E0A2CE-6760-4859-AA38-6F07F997449C}" type="slidenum">
              <a:rPr lang="en-IN" smtClean="0"/>
              <a:t>‹#›</a:t>
            </a:fld>
            <a:endParaRPr lang="en-IN"/>
          </a:p>
        </p:txBody>
      </p:sp>
    </p:spTree>
    <p:extLst>
      <p:ext uri="{BB962C8B-B14F-4D97-AF65-F5344CB8AC3E}">
        <p14:creationId xmlns:p14="http://schemas.microsoft.com/office/powerpoint/2010/main" val="2546307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FE7919-4773-4F45-B487-F77552022FFC}"/>
              </a:ext>
            </a:extLst>
          </p:cNvPr>
          <p:cNvSpPr>
            <a:spLocks noGrp="1"/>
          </p:cNvSpPr>
          <p:nvPr>
            <p:ph type="dt" sz="half" idx="10"/>
          </p:nvPr>
        </p:nvSpPr>
        <p:spPr/>
        <p:txBody>
          <a:bodyPr/>
          <a:lstStyle/>
          <a:p>
            <a:fld id="{527822FF-7B7F-455E-BC3F-B9DF1EC51D11}" type="datetimeFigureOut">
              <a:rPr lang="en-IN" smtClean="0"/>
              <a:t>04-06-2022</a:t>
            </a:fld>
            <a:endParaRPr lang="en-IN"/>
          </a:p>
        </p:txBody>
      </p:sp>
      <p:sp>
        <p:nvSpPr>
          <p:cNvPr id="3" name="Footer Placeholder 2">
            <a:extLst>
              <a:ext uri="{FF2B5EF4-FFF2-40B4-BE49-F238E27FC236}">
                <a16:creationId xmlns:a16="http://schemas.microsoft.com/office/drawing/2014/main" id="{DEA717D2-4772-4DCD-A679-D7A00533BD8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80598F6-E2E7-4AA1-A1DE-F6B5551E4131}"/>
              </a:ext>
            </a:extLst>
          </p:cNvPr>
          <p:cNvSpPr>
            <a:spLocks noGrp="1"/>
          </p:cNvSpPr>
          <p:nvPr>
            <p:ph type="sldNum" sz="quarter" idx="12"/>
          </p:nvPr>
        </p:nvSpPr>
        <p:spPr/>
        <p:txBody>
          <a:bodyPr/>
          <a:lstStyle/>
          <a:p>
            <a:fld id="{25E0A2CE-6760-4859-AA38-6F07F997449C}" type="slidenum">
              <a:rPr lang="en-IN" smtClean="0"/>
              <a:t>‹#›</a:t>
            </a:fld>
            <a:endParaRPr lang="en-IN"/>
          </a:p>
        </p:txBody>
      </p:sp>
    </p:spTree>
    <p:extLst>
      <p:ext uri="{BB962C8B-B14F-4D97-AF65-F5344CB8AC3E}">
        <p14:creationId xmlns:p14="http://schemas.microsoft.com/office/powerpoint/2010/main" val="3459723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2B9F8-B77D-42B3-8A04-0319A519F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3E864E2-D939-40B5-AE06-69115A2768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E5C4B77-A24C-4828-BACB-9045D950ED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33E0F1-ECD5-4D66-A755-6E46998043C4}"/>
              </a:ext>
            </a:extLst>
          </p:cNvPr>
          <p:cNvSpPr>
            <a:spLocks noGrp="1"/>
          </p:cNvSpPr>
          <p:nvPr>
            <p:ph type="dt" sz="half" idx="10"/>
          </p:nvPr>
        </p:nvSpPr>
        <p:spPr/>
        <p:txBody>
          <a:bodyPr/>
          <a:lstStyle/>
          <a:p>
            <a:fld id="{527822FF-7B7F-455E-BC3F-B9DF1EC51D11}" type="datetimeFigureOut">
              <a:rPr lang="en-IN" smtClean="0"/>
              <a:t>04-06-2022</a:t>
            </a:fld>
            <a:endParaRPr lang="en-IN"/>
          </a:p>
        </p:txBody>
      </p:sp>
      <p:sp>
        <p:nvSpPr>
          <p:cNvPr id="6" name="Footer Placeholder 5">
            <a:extLst>
              <a:ext uri="{FF2B5EF4-FFF2-40B4-BE49-F238E27FC236}">
                <a16:creationId xmlns:a16="http://schemas.microsoft.com/office/drawing/2014/main" id="{4B207D1F-3A3A-455E-87C6-F51C65376E0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6292FD1-CEA9-4487-92A9-86D6D62DDB72}"/>
              </a:ext>
            </a:extLst>
          </p:cNvPr>
          <p:cNvSpPr>
            <a:spLocks noGrp="1"/>
          </p:cNvSpPr>
          <p:nvPr>
            <p:ph type="sldNum" sz="quarter" idx="12"/>
          </p:nvPr>
        </p:nvSpPr>
        <p:spPr/>
        <p:txBody>
          <a:bodyPr/>
          <a:lstStyle/>
          <a:p>
            <a:fld id="{25E0A2CE-6760-4859-AA38-6F07F997449C}" type="slidenum">
              <a:rPr lang="en-IN" smtClean="0"/>
              <a:t>‹#›</a:t>
            </a:fld>
            <a:endParaRPr lang="en-IN"/>
          </a:p>
        </p:txBody>
      </p:sp>
    </p:spTree>
    <p:extLst>
      <p:ext uri="{BB962C8B-B14F-4D97-AF65-F5344CB8AC3E}">
        <p14:creationId xmlns:p14="http://schemas.microsoft.com/office/powerpoint/2010/main" val="1630651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CA1D7-1CE0-4DDD-A3B6-624FE02D0B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F7B79154-4254-4CC8-9CA6-65909D12EC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5113169-8B2D-4585-B738-183D526D3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D888EF-F42C-46F6-8BC0-19637CCC24EC}"/>
              </a:ext>
            </a:extLst>
          </p:cNvPr>
          <p:cNvSpPr>
            <a:spLocks noGrp="1"/>
          </p:cNvSpPr>
          <p:nvPr>
            <p:ph type="dt" sz="half" idx="10"/>
          </p:nvPr>
        </p:nvSpPr>
        <p:spPr/>
        <p:txBody>
          <a:bodyPr/>
          <a:lstStyle/>
          <a:p>
            <a:fld id="{527822FF-7B7F-455E-BC3F-B9DF1EC51D11}" type="datetimeFigureOut">
              <a:rPr lang="en-IN" smtClean="0"/>
              <a:t>04-06-2022</a:t>
            </a:fld>
            <a:endParaRPr lang="en-IN"/>
          </a:p>
        </p:txBody>
      </p:sp>
      <p:sp>
        <p:nvSpPr>
          <p:cNvPr id="6" name="Footer Placeholder 5">
            <a:extLst>
              <a:ext uri="{FF2B5EF4-FFF2-40B4-BE49-F238E27FC236}">
                <a16:creationId xmlns:a16="http://schemas.microsoft.com/office/drawing/2014/main" id="{ED79F121-F246-4B7D-AC64-03BAB56AB8A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238D127-BA4B-4796-90D2-3DA693F1780D}"/>
              </a:ext>
            </a:extLst>
          </p:cNvPr>
          <p:cNvSpPr>
            <a:spLocks noGrp="1"/>
          </p:cNvSpPr>
          <p:nvPr>
            <p:ph type="sldNum" sz="quarter" idx="12"/>
          </p:nvPr>
        </p:nvSpPr>
        <p:spPr/>
        <p:txBody>
          <a:bodyPr/>
          <a:lstStyle/>
          <a:p>
            <a:fld id="{25E0A2CE-6760-4859-AA38-6F07F997449C}" type="slidenum">
              <a:rPr lang="en-IN" smtClean="0"/>
              <a:t>‹#›</a:t>
            </a:fld>
            <a:endParaRPr lang="en-IN"/>
          </a:p>
        </p:txBody>
      </p:sp>
    </p:spTree>
    <p:extLst>
      <p:ext uri="{BB962C8B-B14F-4D97-AF65-F5344CB8AC3E}">
        <p14:creationId xmlns:p14="http://schemas.microsoft.com/office/powerpoint/2010/main" val="1067926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08867E-7B1E-45F4-9D81-F16A456258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6D64AEF-55D5-4152-9D09-FA566286B2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E93CF74-9340-4542-92CF-E52CA73BE7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822FF-7B7F-455E-BC3F-B9DF1EC51D11}" type="datetimeFigureOut">
              <a:rPr lang="en-IN" smtClean="0"/>
              <a:t>04-06-2022</a:t>
            </a:fld>
            <a:endParaRPr lang="en-IN"/>
          </a:p>
        </p:txBody>
      </p:sp>
      <p:sp>
        <p:nvSpPr>
          <p:cNvPr id="5" name="Footer Placeholder 4">
            <a:extLst>
              <a:ext uri="{FF2B5EF4-FFF2-40B4-BE49-F238E27FC236}">
                <a16:creationId xmlns:a16="http://schemas.microsoft.com/office/drawing/2014/main" id="{2583B174-25BD-4B28-842B-185ED0084B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0A7EE4D-7160-4B72-B030-416CC91151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0A2CE-6760-4859-AA38-6F07F997449C}" type="slidenum">
              <a:rPr lang="en-IN" smtClean="0"/>
              <a:t>‹#›</a:t>
            </a:fld>
            <a:endParaRPr lang="en-IN"/>
          </a:p>
        </p:txBody>
      </p:sp>
    </p:spTree>
    <p:extLst>
      <p:ext uri="{BB962C8B-B14F-4D97-AF65-F5344CB8AC3E}">
        <p14:creationId xmlns:p14="http://schemas.microsoft.com/office/powerpoint/2010/main" val="907398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25.jpeg"/><Relationship Id="rId2"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pn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jpe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hyperlink" Target="mailto:skp@mrcl.co.in" TargetMode="External"/><Relationship Id="rId2" Type="http://schemas.openxmlformats.org/officeDocument/2006/relationships/hyperlink" Target="mailto:goa@mrcl.co.in" TargetMode="External"/><Relationship Id="rId1" Type="http://schemas.openxmlformats.org/officeDocument/2006/relationships/slideLayout" Target="../slideLayouts/slideLayout12.xml"/><Relationship Id="rId4" Type="http://schemas.openxmlformats.org/officeDocument/2006/relationships/hyperlink" Target="http://www.mrcl.co.i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mailto:chennai@mrcl.co.in"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mailto:ahemdabad@mrcl.co.in" TargetMode="External"/><Relationship Id="rId5" Type="http://schemas.openxmlformats.org/officeDocument/2006/relationships/hyperlink" Target="mailto:pune@mrcl.co.in" TargetMode="External"/><Relationship Id="rId4" Type="http://schemas.openxmlformats.org/officeDocument/2006/relationships/hyperlink" Target="mailto:goa@mrcl.co.i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E3A2A23-6536-4203-8865-B08BCB410696}"/>
              </a:ext>
            </a:extLst>
          </p:cNvPr>
          <p:cNvCxnSpPr>
            <a:cxnSpLocks/>
          </p:cNvCxnSpPr>
          <p:nvPr/>
        </p:nvCxnSpPr>
        <p:spPr>
          <a:xfrm>
            <a:off x="5437608" y="2542931"/>
            <a:ext cx="0" cy="9297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3E3B6E6-96CB-4545-8428-4625C16C3C67}"/>
              </a:ext>
            </a:extLst>
          </p:cNvPr>
          <p:cNvSpPr txBox="1"/>
          <p:nvPr/>
        </p:nvSpPr>
        <p:spPr>
          <a:xfrm>
            <a:off x="5781823" y="4134185"/>
            <a:ext cx="5852701" cy="569387"/>
          </a:xfrm>
          <a:prstGeom prst="rect">
            <a:avLst/>
          </a:prstGeom>
          <a:noFill/>
        </p:spPr>
        <p:txBody>
          <a:bodyPr wrap="square" rtlCol="0">
            <a:spAutoFit/>
          </a:bodyPr>
          <a:lstStyle/>
          <a:p>
            <a:pPr algn="ctr"/>
            <a:r>
              <a:rPr lang="en-US" sz="3100" b="1" i="0" dirty="0">
                <a:solidFill>
                  <a:srgbClr val="A91605"/>
                </a:solidFill>
                <a:effectLst/>
                <a:latin typeface="Times New Roman" panose="02020603050405020304" pitchFamily="18" charset="0"/>
                <a:cs typeface="Times New Roman" panose="02020603050405020304" pitchFamily="18" charset="0"/>
              </a:rPr>
              <a:t>Marwar Road Carriers Pvt. Ltd.</a:t>
            </a:r>
          </a:p>
        </p:txBody>
      </p:sp>
      <p:grpSp>
        <p:nvGrpSpPr>
          <p:cNvPr id="12" name="Group 11">
            <a:extLst>
              <a:ext uri="{FF2B5EF4-FFF2-40B4-BE49-F238E27FC236}">
                <a16:creationId xmlns:a16="http://schemas.microsoft.com/office/drawing/2014/main" id="{1234C3A8-5BF5-8644-9836-74519A198824}"/>
              </a:ext>
            </a:extLst>
          </p:cNvPr>
          <p:cNvGrpSpPr/>
          <p:nvPr/>
        </p:nvGrpSpPr>
        <p:grpSpPr>
          <a:xfrm>
            <a:off x="-25961" y="-14793"/>
            <a:ext cx="12217960" cy="6872793"/>
            <a:chOff x="-25961" y="-14793"/>
            <a:chExt cx="12217960" cy="6872793"/>
          </a:xfrm>
        </p:grpSpPr>
        <p:pic>
          <p:nvPicPr>
            <p:cNvPr id="13" name="Picture 2" descr="Image result for pulse candy  png">
              <a:extLst>
                <a:ext uri="{FF2B5EF4-FFF2-40B4-BE49-F238E27FC236}">
                  <a16:creationId xmlns:a16="http://schemas.microsoft.com/office/drawing/2014/main" id="{62FAD48A-6EA5-B449-A32F-A52B0C75EDE7}"/>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a:ext>
              </a:extLst>
            </a:blip>
            <a:srcRect l="-3252"/>
            <a:stretch/>
          </p:blipFill>
          <p:spPr bwMode="auto">
            <a:xfrm flipV="1">
              <a:off x="11802034" y="0"/>
              <a:ext cx="38996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pulse candy  png">
              <a:extLst>
                <a:ext uri="{FF2B5EF4-FFF2-40B4-BE49-F238E27FC236}">
                  <a16:creationId xmlns:a16="http://schemas.microsoft.com/office/drawing/2014/main" id="{5EF21FDB-393A-4542-B314-53884B76BFC9}"/>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a:ext>
              </a:extLst>
            </a:blip>
            <a:srcRect l="-3252"/>
            <a:stretch/>
          </p:blipFill>
          <p:spPr bwMode="auto">
            <a:xfrm>
              <a:off x="-25961" y="0"/>
              <a:ext cx="38996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pulse candy  png">
              <a:extLst>
                <a:ext uri="{FF2B5EF4-FFF2-40B4-BE49-F238E27FC236}">
                  <a16:creationId xmlns:a16="http://schemas.microsoft.com/office/drawing/2014/main" id="{4A959564-81CB-4949-99DF-C980A002F41A}"/>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a:ext>
              </a:extLst>
            </a:blip>
            <a:srcRect l="-3252"/>
            <a:stretch/>
          </p:blipFill>
          <p:spPr bwMode="auto">
            <a:xfrm rot="5400000">
              <a:off x="5894526" y="937512"/>
              <a:ext cx="389965" cy="114510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pulse candy  png">
              <a:extLst>
                <a:ext uri="{FF2B5EF4-FFF2-40B4-BE49-F238E27FC236}">
                  <a16:creationId xmlns:a16="http://schemas.microsoft.com/office/drawing/2014/main" id="{3E8FF34D-2439-7547-86A3-FAEF1803A17E}"/>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a:ext>
              </a:extLst>
            </a:blip>
            <a:srcRect l="-3252"/>
            <a:stretch/>
          </p:blipFill>
          <p:spPr bwMode="auto">
            <a:xfrm rot="16200000" flipH="1">
              <a:off x="5901017" y="-5545316"/>
              <a:ext cx="389965" cy="1145101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 name="Straight Connector 2">
            <a:extLst>
              <a:ext uri="{FF2B5EF4-FFF2-40B4-BE49-F238E27FC236}">
                <a16:creationId xmlns:a16="http://schemas.microsoft.com/office/drawing/2014/main" id="{74F31051-E181-414B-A815-2F1DF8BB0BFA}"/>
              </a:ext>
            </a:extLst>
          </p:cNvPr>
          <p:cNvCxnSpPr/>
          <p:nvPr/>
        </p:nvCxnSpPr>
        <p:spPr>
          <a:xfrm>
            <a:off x="5437608" y="2627339"/>
            <a:ext cx="0" cy="2988439"/>
          </a:xfrm>
          <a:prstGeom prst="line">
            <a:avLst/>
          </a:prstGeom>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130D55F2-3CDD-4ADD-A067-DDE937765776}"/>
              </a:ext>
            </a:extLst>
          </p:cNvPr>
          <p:cNvPicPr>
            <a:picLocks noChangeAspect="1"/>
          </p:cNvPicPr>
          <p:nvPr/>
        </p:nvPicPr>
        <p:blipFill rotWithShape="1">
          <a:blip r:embed="rId3"/>
          <a:srcRect t="8924"/>
          <a:stretch/>
        </p:blipFill>
        <p:spPr>
          <a:xfrm>
            <a:off x="1726640" y="3000960"/>
            <a:ext cx="2647619" cy="2584843"/>
          </a:xfrm>
          <a:prstGeom prst="rect">
            <a:avLst/>
          </a:prstGeom>
        </p:spPr>
      </p:pic>
    </p:spTree>
    <p:extLst>
      <p:ext uri="{BB962C8B-B14F-4D97-AF65-F5344CB8AC3E}">
        <p14:creationId xmlns:p14="http://schemas.microsoft.com/office/powerpoint/2010/main" val="1718961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428798-97B4-4348-B2A5-31B918DDC5F1}"/>
              </a:ext>
            </a:extLst>
          </p:cNvPr>
          <p:cNvSpPr txBox="1"/>
          <p:nvPr/>
        </p:nvSpPr>
        <p:spPr>
          <a:xfrm>
            <a:off x="8456173" y="-17011"/>
            <a:ext cx="3699271" cy="523220"/>
          </a:xfrm>
          <a:prstGeom prst="rect">
            <a:avLst/>
          </a:prstGeom>
          <a:noFill/>
        </p:spPr>
        <p:txBody>
          <a:bodyPr wrap="square">
            <a:spAutoFit/>
          </a:bodyPr>
          <a:lstStyle/>
          <a:p>
            <a:pPr algn="ctr"/>
            <a:r>
              <a:rPr lang="en-IN" sz="2800" dirty="0">
                <a:solidFill>
                  <a:srgbClr val="A91605"/>
                </a:solidFill>
                <a:latin typeface="Arial" panose="020B0604020202020204" pitchFamily="34" charset="0"/>
              </a:rPr>
              <a:t>List of few Customers</a:t>
            </a:r>
            <a:endParaRPr lang="en-IN" sz="2800" b="0" i="0" dirty="0">
              <a:solidFill>
                <a:srgbClr val="A91605"/>
              </a:solidFill>
              <a:effectLst/>
              <a:latin typeface="Arial" panose="020B0604020202020204" pitchFamily="34" charset="0"/>
            </a:endParaRPr>
          </a:p>
        </p:txBody>
      </p:sp>
      <p:pic>
        <p:nvPicPr>
          <p:cNvPr id="1028" name="Picture 4" descr="4">
            <a:extLst>
              <a:ext uri="{FF2B5EF4-FFF2-40B4-BE49-F238E27FC236}">
                <a16:creationId xmlns:a16="http://schemas.microsoft.com/office/drawing/2014/main" id="{C91A8660-340B-4149-A45D-B7B1945133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37" t="34014" r="15586" b="33294"/>
          <a:stretch/>
        </p:blipFill>
        <p:spPr bwMode="auto">
          <a:xfrm>
            <a:off x="5688907" y="571922"/>
            <a:ext cx="3565003" cy="10226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5">
            <a:extLst>
              <a:ext uri="{FF2B5EF4-FFF2-40B4-BE49-F238E27FC236}">
                <a16:creationId xmlns:a16="http://schemas.microsoft.com/office/drawing/2014/main" id="{2483F1EE-5785-4E82-9E6A-7559A18EA0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992" t="14183" r="29751" b="11587"/>
          <a:stretch/>
        </p:blipFill>
        <p:spPr bwMode="auto">
          <a:xfrm>
            <a:off x="9916449" y="4224852"/>
            <a:ext cx="1868062" cy="211936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8">
            <a:extLst>
              <a:ext uri="{FF2B5EF4-FFF2-40B4-BE49-F238E27FC236}">
                <a16:creationId xmlns:a16="http://schemas.microsoft.com/office/drawing/2014/main" id="{E9FB0E43-F360-4DBC-B114-95F91F362F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316" t="11722"/>
          <a:stretch/>
        </p:blipFill>
        <p:spPr bwMode="auto">
          <a:xfrm>
            <a:off x="9398943" y="597542"/>
            <a:ext cx="2502340" cy="144562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7">
            <a:extLst>
              <a:ext uri="{FF2B5EF4-FFF2-40B4-BE49-F238E27FC236}">
                <a16:creationId xmlns:a16="http://schemas.microsoft.com/office/drawing/2014/main" id="{5BE5000C-D50F-404B-A4E9-CE92EF8782A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652" t="1975" r="16254" b="6802"/>
          <a:stretch/>
        </p:blipFill>
        <p:spPr bwMode="auto">
          <a:xfrm>
            <a:off x="3020756" y="4199584"/>
            <a:ext cx="2668151" cy="214463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2">
            <a:extLst>
              <a:ext uri="{FF2B5EF4-FFF2-40B4-BE49-F238E27FC236}">
                <a16:creationId xmlns:a16="http://schemas.microsoft.com/office/drawing/2014/main" id="{A495F336-97D7-437D-A5E6-F20179E4259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8734" b="19906"/>
          <a:stretch/>
        </p:blipFill>
        <p:spPr bwMode="auto">
          <a:xfrm>
            <a:off x="107452" y="5864130"/>
            <a:ext cx="3115880" cy="9601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Manlift India - Greater Noida | Uttar Pradesh | India">
            <a:extLst>
              <a:ext uri="{FF2B5EF4-FFF2-40B4-BE49-F238E27FC236}">
                <a16:creationId xmlns:a16="http://schemas.microsoft.com/office/drawing/2014/main" id="{D0E5733C-975B-48B3-809F-5AEAC04F22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1086" y="-10328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New Salt Lake City Service Center for Aggreko | FM Industry | Facilities  Management Reimagined™">
            <a:extLst>
              <a:ext uri="{FF2B5EF4-FFF2-40B4-BE49-F238E27FC236}">
                <a16:creationId xmlns:a16="http://schemas.microsoft.com/office/drawing/2014/main" id="{7AF8EFFC-A9FC-4D69-B206-83C535324F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452" y="494425"/>
            <a:ext cx="27432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eronautical Development Agency - Wikipedia">
            <a:extLst>
              <a:ext uri="{FF2B5EF4-FFF2-40B4-BE49-F238E27FC236}">
                <a16:creationId xmlns:a16="http://schemas.microsoft.com/office/drawing/2014/main" id="{F23F4A18-1E1E-47D1-89F7-CD9634DA4F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489" y="221165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ightemp Furnaces Limited... - Hightemp Furnaces Limited">
            <a:extLst>
              <a:ext uri="{FF2B5EF4-FFF2-40B4-BE49-F238E27FC236}">
                <a16:creationId xmlns:a16="http://schemas.microsoft.com/office/drawing/2014/main" id="{EDDDEFA7-0D13-4FB2-A8AF-40D594F003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142" y="4672527"/>
            <a:ext cx="1590675" cy="9715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elta Roto tech | About">
            <a:extLst>
              <a:ext uri="{FF2B5EF4-FFF2-40B4-BE49-F238E27FC236}">
                <a16:creationId xmlns:a16="http://schemas.microsoft.com/office/drawing/2014/main" id="{32439E19-0A67-4D3B-90E9-6FD71CA3AC9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41086" y="2373204"/>
            <a:ext cx="331470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About Mankind Pharma Limited.">
            <a:extLst>
              <a:ext uri="{FF2B5EF4-FFF2-40B4-BE49-F238E27FC236}">
                <a16:creationId xmlns:a16="http://schemas.microsoft.com/office/drawing/2014/main" id="{F4B874C5-E836-4C7C-935C-E04B6D91DB5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59049" y="4224852"/>
            <a:ext cx="3228975" cy="14192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Kineco Limited - World of Composites | LinkedIn">
            <a:extLst>
              <a:ext uri="{FF2B5EF4-FFF2-40B4-BE49-F238E27FC236}">
                <a16:creationId xmlns:a16="http://schemas.microsoft.com/office/drawing/2014/main" id="{2441F8BE-FA37-4A97-980E-33A11078F59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66244" y="1783862"/>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Fourth Partner Energy - Home | Facebook">
            <a:extLst>
              <a:ext uri="{FF2B5EF4-FFF2-40B4-BE49-F238E27FC236}">
                <a16:creationId xmlns:a16="http://schemas.microsoft.com/office/drawing/2014/main" id="{C9CEBCE7-A01D-4764-A434-DA2C4EDC6C6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71244" y="2082813"/>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resenius wins FDA nod for red blood cell exchange system - Medical Design  and Outsourcing">
            <a:extLst>
              <a:ext uri="{FF2B5EF4-FFF2-40B4-BE49-F238E27FC236}">
                <a16:creationId xmlns:a16="http://schemas.microsoft.com/office/drawing/2014/main" id="{17FFA456-AC47-4186-A8CF-4D1A6DA5188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98943" y="432499"/>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847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A9EB-1043-4DD1-B748-D607691182CD}"/>
              </a:ext>
            </a:extLst>
          </p:cNvPr>
          <p:cNvSpPr>
            <a:spLocks noGrp="1"/>
          </p:cNvSpPr>
          <p:nvPr>
            <p:ph type="ctrTitle"/>
          </p:nvPr>
        </p:nvSpPr>
        <p:spPr/>
        <p:txBody>
          <a:bodyPr/>
          <a:lstStyle/>
          <a:p>
            <a:endParaRPr lang="en-IN" dirty="0"/>
          </a:p>
        </p:txBody>
      </p:sp>
      <p:sp>
        <p:nvSpPr>
          <p:cNvPr id="3" name="Subtitle 2">
            <a:extLst>
              <a:ext uri="{FF2B5EF4-FFF2-40B4-BE49-F238E27FC236}">
                <a16:creationId xmlns:a16="http://schemas.microsoft.com/office/drawing/2014/main" id="{1ED4E80D-080A-4DD2-9BDA-D56719AB64DB}"/>
              </a:ext>
            </a:extLst>
          </p:cNvPr>
          <p:cNvSpPr>
            <a:spLocks noGrp="1"/>
          </p:cNvSpPr>
          <p:nvPr>
            <p:ph type="subTitle" idx="1"/>
          </p:nvPr>
        </p:nvSpPr>
        <p:spPr>
          <a:xfrm>
            <a:off x="-4121534" y="12791206"/>
            <a:ext cx="12168917" cy="4448862"/>
          </a:xfrm>
        </p:spPr>
        <p:txBody>
          <a:bodyPr/>
          <a:lstStyle/>
          <a:p>
            <a:endParaRPr lang="en-IN" dirty="0"/>
          </a:p>
        </p:txBody>
      </p:sp>
      <p:pic>
        <p:nvPicPr>
          <p:cNvPr id="4" name="Picture 2" descr="3">
            <a:extLst>
              <a:ext uri="{FF2B5EF4-FFF2-40B4-BE49-F238E27FC236}">
                <a16:creationId xmlns:a16="http://schemas.microsoft.com/office/drawing/2014/main" id="{AD699915-D772-4C24-AF56-602E4680AE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12" t="30445" r="15090" b="26243"/>
          <a:stretch/>
        </p:blipFill>
        <p:spPr bwMode="auto">
          <a:xfrm>
            <a:off x="420088" y="667550"/>
            <a:ext cx="3690758" cy="13014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9">
            <a:extLst>
              <a:ext uri="{FF2B5EF4-FFF2-40B4-BE49-F238E27FC236}">
                <a16:creationId xmlns:a16="http://schemas.microsoft.com/office/drawing/2014/main" id="{AE357D03-2C0C-42FC-8C4A-8FD3F28190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482" t="17392" r="18829" b="11342"/>
          <a:stretch/>
        </p:blipFill>
        <p:spPr bwMode="auto">
          <a:xfrm>
            <a:off x="5214758" y="463905"/>
            <a:ext cx="2585570" cy="18522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6">
            <a:extLst>
              <a:ext uri="{FF2B5EF4-FFF2-40B4-BE49-F238E27FC236}">
                <a16:creationId xmlns:a16="http://schemas.microsoft.com/office/drawing/2014/main" id="{924DDCB2-1A34-4651-82F6-48F5578673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735" t="30354" r="12052" b="26709"/>
          <a:stretch/>
        </p:blipFill>
        <p:spPr bwMode="auto">
          <a:xfrm>
            <a:off x="420088" y="2569752"/>
            <a:ext cx="2708477" cy="9402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uctrove Innovations Private Limited - Manufacturer from Bengaluru,  Bengaluru, India | About Us">
            <a:extLst>
              <a:ext uri="{FF2B5EF4-FFF2-40B4-BE49-F238E27FC236}">
                <a16:creationId xmlns:a16="http://schemas.microsoft.com/office/drawing/2014/main" id="{701E651C-88A8-43A8-97B9-AD9F227216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6894" y="5592895"/>
            <a:ext cx="2381250" cy="10953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Delta Roto tech | About">
            <a:extLst>
              <a:ext uri="{FF2B5EF4-FFF2-40B4-BE49-F238E27FC236}">
                <a16:creationId xmlns:a16="http://schemas.microsoft.com/office/drawing/2014/main" id="{54EB0C65-148B-4DB3-A542-59989CEB6E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601" y="3878262"/>
            <a:ext cx="2457450"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Prince Pipes and Fittings Limited - EverybodyWiki Bios &amp; Wiki">
            <a:extLst>
              <a:ext uri="{FF2B5EF4-FFF2-40B4-BE49-F238E27FC236}">
                <a16:creationId xmlns:a16="http://schemas.microsoft.com/office/drawing/2014/main" id="{561D45C1-C94C-408D-A0E9-D53256EF79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9905" y="2660078"/>
            <a:ext cx="3571875" cy="12763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lbéa | Packaging and more">
            <a:extLst>
              <a:ext uri="{FF2B5EF4-FFF2-40B4-BE49-F238E27FC236}">
                <a16:creationId xmlns:a16="http://schemas.microsoft.com/office/drawing/2014/main" id="{ADB302F7-686D-49C6-962D-1D8B5B9DFF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76961" y="4094735"/>
            <a:ext cx="399097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DC Limited receives ANDA approval for Dorzolamide and Timolol Ophthalmic  Solution">
            <a:extLst>
              <a:ext uri="{FF2B5EF4-FFF2-40B4-BE49-F238E27FC236}">
                <a16:creationId xmlns:a16="http://schemas.microsoft.com/office/drawing/2014/main" id="{8F0569E7-7F49-4718-8F53-C1E28E40499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9509" y="2375901"/>
            <a:ext cx="2790825" cy="16383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oca | Roca Showroom | Roca Stockists">
            <a:extLst>
              <a:ext uri="{FF2B5EF4-FFF2-40B4-BE49-F238E27FC236}">
                <a16:creationId xmlns:a16="http://schemas.microsoft.com/office/drawing/2014/main" id="{7FD235D9-CB92-4C8B-A7D3-8BEF0427FDF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45851" y="4054121"/>
            <a:ext cx="291465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 Gears">
            <a:extLst>
              <a:ext uri="{FF2B5EF4-FFF2-40B4-BE49-F238E27FC236}">
                <a16:creationId xmlns:a16="http://schemas.microsoft.com/office/drawing/2014/main" id="{0C642967-ADFB-46FA-A0AB-670CCDC200C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85206" y="143288"/>
            <a:ext cx="2009775" cy="22764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xperts in MSE Retaining Walls | The Reinforced Earth Company">
            <a:extLst>
              <a:ext uri="{FF2B5EF4-FFF2-40B4-BE49-F238E27FC236}">
                <a16:creationId xmlns:a16="http://schemas.microsoft.com/office/drawing/2014/main" id="{410ECD89-D27D-B75F-2E11-FE5A1CFE6A1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1065" y="6074009"/>
            <a:ext cx="571500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xperts in MSE Retaining Walls | The Reinforced Earth Company">
            <a:extLst>
              <a:ext uri="{FF2B5EF4-FFF2-40B4-BE49-F238E27FC236}">
                <a16:creationId xmlns:a16="http://schemas.microsoft.com/office/drawing/2014/main" id="{50EF41CE-0289-0E02-2FE6-2D77ADDB5A0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361" y="6943522"/>
            <a:ext cx="15355617" cy="15099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LOVEL Energy Private Limited - Photos | Facebook">
            <a:extLst>
              <a:ext uri="{FF2B5EF4-FFF2-40B4-BE49-F238E27FC236}">
                <a16:creationId xmlns:a16="http://schemas.microsoft.com/office/drawing/2014/main" id="{5FBF6EDB-B97A-21B1-C82B-1A4FF7A86C8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246" y="8747844"/>
            <a:ext cx="3724275"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714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428798-97B4-4348-B2A5-31B918DDC5F1}"/>
              </a:ext>
            </a:extLst>
          </p:cNvPr>
          <p:cNvSpPr txBox="1"/>
          <p:nvPr/>
        </p:nvSpPr>
        <p:spPr>
          <a:xfrm>
            <a:off x="3796145" y="611063"/>
            <a:ext cx="3131517" cy="553998"/>
          </a:xfrm>
          <a:prstGeom prst="rect">
            <a:avLst/>
          </a:prstGeom>
          <a:noFill/>
        </p:spPr>
        <p:txBody>
          <a:bodyPr wrap="square">
            <a:spAutoFit/>
          </a:bodyPr>
          <a:lstStyle/>
          <a:p>
            <a:pPr algn="ctr"/>
            <a:r>
              <a:rPr lang="en-IN" sz="3000" b="0" i="0" dirty="0">
                <a:solidFill>
                  <a:srgbClr val="A91605"/>
                </a:solidFill>
                <a:effectLst/>
                <a:latin typeface="Times New Roman" panose="02020603050405020304" pitchFamily="18" charset="0"/>
                <a:cs typeface="Times New Roman" panose="02020603050405020304" pitchFamily="18" charset="0"/>
              </a:rPr>
              <a:t>Contact Details</a:t>
            </a:r>
          </a:p>
        </p:txBody>
      </p:sp>
      <p:sp>
        <p:nvSpPr>
          <p:cNvPr id="5" name="TextBox 4">
            <a:extLst>
              <a:ext uri="{FF2B5EF4-FFF2-40B4-BE49-F238E27FC236}">
                <a16:creationId xmlns:a16="http://schemas.microsoft.com/office/drawing/2014/main" id="{1DA63C86-DDF4-48F7-9D5B-1719D42342D2}"/>
              </a:ext>
            </a:extLst>
          </p:cNvPr>
          <p:cNvSpPr txBox="1"/>
          <p:nvPr/>
        </p:nvSpPr>
        <p:spPr>
          <a:xfrm>
            <a:off x="3435927" y="2420126"/>
            <a:ext cx="4821382" cy="3162404"/>
          </a:xfrm>
          <a:prstGeom prst="rect">
            <a:avLst/>
          </a:prstGeom>
          <a:noFill/>
        </p:spPr>
        <p:txBody>
          <a:bodyPr wrap="square">
            <a:spAutoFit/>
          </a:bodyPr>
          <a:lstStyle/>
          <a:p>
            <a:pPr algn="just">
              <a:lnSpc>
                <a:spcPct val="150000"/>
              </a:lnSpc>
            </a:pPr>
            <a:r>
              <a:rPr lang="en-IN" sz="1900" b="0" i="0" dirty="0">
                <a:solidFill>
                  <a:srgbClr val="A91605"/>
                </a:solidFill>
                <a:effectLst/>
                <a:latin typeface="Times New Roman" panose="02020603050405020304" pitchFamily="18" charset="0"/>
                <a:cs typeface="Times New Roman" panose="02020603050405020304" pitchFamily="18" charset="0"/>
              </a:rPr>
              <a:t>Location</a:t>
            </a:r>
          </a:p>
          <a:p>
            <a:pPr algn="just">
              <a:lnSpc>
                <a:spcPct val="150000"/>
              </a:lnSpc>
            </a:pPr>
            <a:r>
              <a:rPr lang="en-IN" sz="1900" dirty="0" err="1">
                <a:solidFill>
                  <a:srgbClr val="54595F"/>
                </a:solidFill>
                <a:latin typeface="Times New Roman" panose="02020603050405020304" pitchFamily="18" charset="0"/>
                <a:cs typeface="Times New Roman" panose="02020603050405020304" pitchFamily="18" charset="0"/>
              </a:rPr>
              <a:t>Kurtarkar</a:t>
            </a:r>
            <a:r>
              <a:rPr lang="en-IN" sz="1900" dirty="0">
                <a:solidFill>
                  <a:srgbClr val="54595F"/>
                </a:solidFill>
                <a:latin typeface="Times New Roman" panose="02020603050405020304" pitchFamily="18" charset="0"/>
                <a:cs typeface="Times New Roman" panose="02020603050405020304" pitchFamily="18" charset="0"/>
              </a:rPr>
              <a:t> Nagari-26,</a:t>
            </a:r>
          </a:p>
          <a:p>
            <a:pPr algn="just">
              <a:lnSpc>
                <a:spcPct val="150000"/>
              </a:lnSpc>
            </a:pPr>
            <a:r>
              <a:rPr lang="en-IN" sz="1900" dirty="0">
                <a:solidFill>
                  <a:srgbClr val="54595F"/>
                </a:solidFill>
                <a:latin typeface="Times New Roman" panose="02020603050405020304" pitchFamily="18" charset="0"/>
                <a:cs typeface="Times New Roman" panose="02020603050405020304" pitchFamily="18" charset="0"/>
              </a:rPr>
              <a:t>Flat No. S1,2</a:t>
            </a:r>
            <a:r>
              <a:rPr lang="en-IN" sz="1900" baseline="30000" dirty="0">
                <a:solidFill>
                  <a:srgbClr val="54595F"/>
                </a:solidFill>
                <a:latin typeface="Times New Roman" panose="02020603050405020304" pitchFamily="18" charset="0"/>
                <a:cs typeface="Times New Roman" panose="02020603050405020304" pitchFamily="18" charset="0"/>
              </a:rPr>
              <a:t>nd</a:t>
            </a:r>
            <a:r>
              <a:rPr lang="en-IN" sz="1900" dirty="0">
                <a:solidFill>
                  <a:srgbClr val="54595F"/>
                </a:solidFill>
                <a:latin typeface="Times New Roman" panose="02020603050405020304" pitchFamily="18" charset="0"/>
                <a:cs typeface="Times New Roman" panose="02020603050405020304" pitchFamily="18" charset="0"/>
              </a:rPr>
              <a:t> Floor,</a:t>
            </a:r>
          </a:p>
          <a:p>
            <a:pPr algn="just">
              <a:lnSpc>
                <a:spcPct val="150000"/>
              </a:lnSpc>
            </a:pPr>
            <a:r>
              <a:rPr lang="en-IN" sz="1900" dirty="0" err="1">
                <a:solidFill>
                  <a:srgbClr val="54595F"/>
                </a:solidFill>
                <a:latin typeface="Times New Roman" panose="02020603050405020304" pitchFamily="18" charset="0"/>
                <a:cs typeface="Times New Roman" panose="02020603050405020304" pitchFamily="18" charset="0"/>
              </a:rPr>
              <a:t>Shantinagar</a:t>
            </a:r>
            <a:r>
              <a:rPr lang="en-IN" sz="1900" dirty="0">
                <a:solidFill>
                  <a:srgbClr val="54595F"/>
                </a:solidFill>
                <a:latin typeface="Times New Roman" panose="02020603050405020304" pitchFamily="18" charset="0"/>
                <a:cs typeface="Times New Roman" panose="02020603050405020304" pitchFamily="18" charset="0"/>
              </a:rPr>
              <a:t> Ponda-Goa-403401</a:t>
            </a:r>
          </a:p>
          <a:p>
            <a:pPr algn="just">
              <a:lnSpc>
                <a:spcPct val="150000"/>
              </a:lnSpc>
            </a:pPr>
            <a:r>
              <a:rPr lang="en-IN" sz="1900" dirty="0">
                <a:solidFill>
                  <a:srgbClr val="54595F"/>
                </a:solidFill>
                <a:latin typeface="Times New Roman" panose="02020603050405020304" pitchFamily="18" charset="0"/>
                <a:cs typeface="Times New Roman" panose="02020603050405020304" pitchFamily="18" charset="0"/>
              </a:rPr>
              <a:t>Email ID: </a:t>
            </a:r>
            <a:r>
              <a:rPr lang="en-IN" sz="1900" dirty="0">
                <a:solidFill>
                  <a:srgbClr val="54595F"/>
                </a:solidFill>
                <a:latin typeface="Times New Roman" panose="02020603050405020304" pitchFamily="18" charset="0"/>
                <a:cs typeface="Times New Roman" panose="02020603050405020304" pitchFamily="18" charset="0"/>
                <a:hlinkClick r:id="rId2"/>
              </a:rPr>
              <a:t>goa@mrcl.co.in</a:t>
            </a:r>
            <a:r>
              <a:rPr lang="en-IN" sz="1900" dirty="0">
                <a:solidFill>
                  <a:srgbClr val="54595F"/>
                </a:solidFill>
                <a:latin typeface="Times New Roman" panose="02020603050405020304" pitchFamily="18" charset="0"/>
                <a:cs typeface="Times New Roman" panose="02020603050405020304" pitchFamily="18" charset="0"/>
              </a:rPr>
              <a:t> </a:t>
            </a:r>
            <a:r>
              <a:rPr lang="en-IN" sz="1900">
                <a:solidFill>
                  <a:srgbClr val="54595F"/>
                </a:solidFill>
                <a:latin typeface="Times New Roman" panose="02020603050405020304" pitchFamily="18" charset="0"/>
                <a:cs typeface="Times New Roman" panose="02020603050405020304" pitchFamily="18" charset="0"/>
              </a:rPr>
              <a:t>/ </a:t>
            </a:r>
            <a:r>
              <a:rPr lang="en-IN" sz="1900">
                <a:solidFill>
                  <a:srgbClr val="54595F"/>
                </a:solidFill>
                <a:latin typeface="Times New Roman" panose="02020603050405020304" pitchFamily="18" charset="0"/>
                <a:cs typeface="Times New Roman" panose="02020603050405020304" pitchFamily="18" charset="0"/>
                <a:hlinkClick r:id="rId3"/>
              </a:rPr>
              <a:t>skp@mrcl.co.in</a:t>
            </a:r>
            <a:r>
              <a:rPr lang="en-IN" sz="1900">
                <a:solidFill>
                  <a:srgbClr val="54595F"/>
                </a:solidFill>
                <a:latin typeface="Times New Roman" panose="02020603050405020304" pitchFamily="18" charset="0"/>
                <a:cs typeface="Times New Roman" panose="02020603050405020304" pitchFamily="18" charset="0"/>
              </a:rPr>
              <a:t>	</a:t>
            </a:r>
            <a:endParaRPr lang="en-IN" sz="1900" dirty="0">
              <a:solidFill>
                <a:srgbClr val="54595F"/>
              </a:solidFill>
              <a:latin typeface="Times New Roman" panose="02020603050405020304" pitchFamily="18" charset="0"/>
              <a:cs typeface="Times New Roman" panose="02020603050405020304" pitchFamily="18" charset="0"/>
            </a:endParaRPr>
          </a:p>
          <a:p>
            <a:pPr algn="just">
              <a:lnSpc>
                <a:spcPct val="150000"/>
              </a:lnSpc>
            </a:pPr>
            <a:r>
              <a:rPr lang="en-IN" sz="1900" dirty="0">
                <a:solidFill>
                  <a:srgbClr val="54595F"/>
                </a:solidFill>
                <a:latin typeface="Times New Roman" panose="02020603050405020304" pitchFamily="18" charset="0"/>
                <a:cs typeface="Times New Roman" panose="02020603050405020304" pitchFamily="18" charset="0"/>
              </a:rPr>
              <a:t>Number : 9370918585 / 7972238814</a:t>
            </a:r>
          </a:p>
          <a:p>
            <a:pPr algn="just">
              <a:lnSpc>
                <a:spcPct val="150000"/>
              </a:lnSpc>
            </a:pPr>
            <a:r>
              <a:rPr lang="en-IN" sz="1900" dirty="0">
                <a:solidFill>
                  <a:srgbClr val="54595F"/>
                </a:solidFill>
                <a:latin typeface="Times New Roman" panose="02020603050405020304" pitchFamily="18" charset="0"/>
                <a:cs typeface="Times New Roman" panose="02020603050405020304" pitchFamily="18" charset="0"/>
              </a:rPr>
              <a:t>Website : </a:t>
            </a:r>
            <a:r>
              <a:rPr lang="en-IN" sz="1900" dirty="0">
                <a:solidFill>
                  <a:srgbClr val="54595F"/>
                </a:solidFill>
                <a:latin typeface="Times New Roman" panose="02020603050405020304" pitchFamily="18" charset="0"/>
                <a:cs typeface="Times New Roman" panose="02020603050405020304" pitchFamily="18" charset="0"/>
                <a:hlinkClick r:id="rId4"/>
              </a:rPr>
              <a:t>www.mrcl.co.in</a:t>
            </a:r>
            <a:endParaRPr lang="en-IN" sz="1900" dirty="0">
              <a:solidFill>
                <a:srgbClr val="54595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316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428798-97B4-4348-B2A5-31B918DDC5F1}"/>
              </a:ext>
            </a:extLst>
          </p:cNvPr>
          <p:cNvSpPr txBox="1"/>
          <p:nvPr/>
        </p:nvSpPr>
        <p:spPr>
          <a:xfrm>
            <a:off x="10227212" y="-17010"/>
            <a:ext cx="1928232" cy="523220"/>
          </a:xfrm>
          <a:prstGeom prst="rect">
            <a:avLst/>
          </a:prstGeom>
          <a:noFill/>
        </p:spPr>
        <p:txBody>
          <a:bodyPr wrap="square">
            <a:spAutoFit/>
          </a:bodyPr>
          <a:lstStyle/>
          <a:p>
            <a:pPr algn="ctr"/>
            <a:r>
              <a:rPr lang="en-US" sz="2800" b="0" i="0" dirty="0">
                <a:solidFill>
                  <a:srgbClr val="A91605"/>
                </a:solidFill>
                <a:effectLst/>
                <a:latin typeface="Arial" panose="020B0604020202020204" pitchFamily="34" charset="0"/>
              </a:rPr>
              <a:t>About us</a:t>
            </a:r>
            <a:endParaRPr lang="en-IN" sz="2800" b="0" i="0" dirty="0">
              <a:solidFill>
                <a:srgbClr val="A91605"/>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3DF0027-A8F8-4CC1-9A3C-6978BD6BB846}"/>
              </a:ext>
            </a:extLst>
          </p:cNvPr>
          <p:cNvSpPr txBox="1"/>
          <p:nvPr/>
        </p:nvSpPr>
        <p:spPr>
          <a:xfrm>
            <a:off x="152498" y="1131450"/>
            <a:ext cx="11819108" cy="5302798"/>
          </a:xfrm>
          <a:prstGeom prst="rect">
            <a:avLst/>
          </a:prstGeom>
          <a:noFill/>
        </p:spPr>
        <p:txBody>
          <a:bodyPr wrap="square">
            <a:spAutoFit/>
          </a:bodyPr>
          <a:lstStyle/>
          <a:p>
            <a:pPr algn="just">
              <a:lnSpc>
                <a:spcPct val="150000"/>
              </a:lnSpc>
            </a:pPr>
            <a:r>
              <a:rPr lang="en-US" sz="1900" b="1" dirty="0">
                <a:solidFill>
                  <a:srgbClr val="54595F"/>
                </a:solidFill>
                <a:latin typeface="Times New Roman" panose="02020603050405020304" pitchFamily="18" charset="0"/>
                <a:cs typeface="Times New Roman" panose="02020603050405020304" pitchFamily="18" charset="0"/>
              </a:rPr>
              <a:t>Promoted by S. K. Poonia, a veteran in Logistics business</a:t>
            </a:r>
          </a:p>
          <a:p>
            <a:pPr algn="just">
              <a:lnSpc>
                <a:spcPct val="150000"/>
              </a:lnSpc>
            </a:pPr>
            <a:endParaRPr lang="en-US" sz="1900" dirty="0">
              <a:solidFill>
                <a:srgbClr val="54595F"/>
              </a:solidFill>
              <a:latin typeface="Times New Roman" panose="02020603050405020304" pitchFamily="18" charset="0"/>
              <a:cs typeface="Times New Roman" panose="02020603050405020304" pitchFamily="18" charset="0"/>
            </a:endParaRPr>
          </a:p>
          <a:p>
            <a:pPr algn="just">
              <a:lnSpc>
                <a:spcPct val="150000"/>
              </a:lnSpc>
            </a:pPr>
            <a:r>
              <a:rPr lang="en-US" sz="1900" b="1" i="0" dirty="0">
                <a:solidFill>
                  <a:srgbClr val="54595F"/>
                </a:solidFill>
                <a:effectLst/>
                <a:latin typeface="Times New Roman" panose="02020603050405020304" pitchFamily="18" charset="0"/>
                <a:cs typeface="Times New Roman" panose="02020603050405020304" pitchFamily="18" charset="0"/>
              </a:rPr>
              <a:t>“Marwar Road Carriers Pvt. Ltd.” </a:t>
            </a:r>
            <a:r>
              <a:rPr lang="en-US" sz="1900" b="0" i="0" dirty="0">
                <a:solidFill>
                  <a:srgbClr val="54595F"/>
                </a:solidFill>
                <a:effectLst/>
                <a:latin typeface="Times New Roman" panose="02020603050405020304" pitchFamily="18" charset="0"/>
                <a:cs typeface="Times New Roman" panose="02020603050405020304" pitchFamily="18" charset="0"/>
              </a:rPr>
              <a:t>is well equipped with vehicles and professional people to carry a wide range of cargo to any destination in the country with highest safety yet very cost effectively. If it has a fleet of vehicles ranging from 3 tones-16 tones- 20 tones in different configuration such as Open Truck, Fully Covered Body Trucks, Normal Trucks, Tempo Truck besides Taurus Truck, it carries cargo in whatever form, size or weight.</a:t>
            </a:r>
          </a:p>
          <a:p>
            <a:pPr algn="just">
              <a:lnSpc>
                <a:spcPct val="150000"/>
              </a:lnSpc>
            </a:pPr>
            <a:endParaRPr lang="en-US" sz="1900" dirty="0">
              <a:solidFill>
                <a:srgbClr val="54595F"/>
              </a:solidFill>
              <a:latin typeface="Times New Roman" panose="02020603050405020304" pitchFamily="18" charset="0"/>
              <a:cs typeface="Times New Roman" panose="02020603050405020304" pitchFamily="18" charset="0"/>
            </a:endParaRPr>
          </a:p>
          <a:p>
            <a:pPr algn="just">
              <a:lnSpc>
                <a:spcPct val="150000"/>
              </a:lnSpc>
            </a:pPr>
            <a:r>
              <a:rPr lang="en-US" sz="1900" dirty="0">
                <a:solidFill>
                  <a:srgbClr val="54595F"/>
                </a:solidFill>
                <a:latin typeface="Times New Roman" panose="02020603050405020304" pitchFamily="18" charset="0"/>
                <a:cs typeface="Times New Roman" panose="02020603050405020304" pitchFamily="18" charset="0"/>
              </a:rPr>
              <a:t>Being one of the renowned enterprises, we are engrossed in presenting Transportation Service to meet the detailed necessities of our clients. Provided services are delivered under the guidance of talented executives. Moreover, these could be modified to match with the varied desires of our patrons to accomplish their trust worthiness. We are one of the few transport companies having total expertise and experience in handling the transporting every type of containers and other open body trucks.</a:t>
            </a:r>
            <a:endParaRPr lang="en-IN" sz="1900" dirty="0">
              <a:solidFill>
                <a:srgbClr val="54595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8811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1ECE2F-5EC4-470D-8476-791FEC936A10}"/>
              </a:ext>
            </a:extLst>
          </p:cNvPr>
          <p:cNvSpPr txBox="1"/>
          <p:nvPr/>
        </p:nvSpPr>
        <p:spPr>
          <a:xfrm>
            <a:off x="9789106" y="-17010"/>
            <a:ext cx="2366337" cy="523220"/>
          </a:xfrm>
          <a:prstGeom prst="rect">
            <a:avLst/>
          </a:prstGeom>
          <a:noFill/>
        </p:spPr>
        <p:txBody>
          <a:bodyPr wrap="square">
            <a:spAutoFit/>
          </a:bodyPr>
          <a:lstStyle/>
          <a:p>
            <a:pPr algn="ctr"/>
            <a:r>
              <a:rPr lang="en-IN" sz="2800" dirty="0">
                <a:solidFill>
                  <a:srgbClr val="A91605"/>
                </a:solidFill>
                <a:latin typeface="Arial" panose="020B0604020202020204" pitchFamily="34" charset="0"/>
              </a:rPr>
              <a:t>Our Strength</a:t>
            </a:r>
          </a:p>
        </p:txBody>
      </p:sp>
      <p:sp>
        <p:nvSpPr>
          <p:cNvPr id="6" name="TextBox 5">
            <a:extLst>
              <a:ext uri="{FF2B5EF4-FFF2-40B4-BE49-F238E27FC236}">
                <a16:creationId xmlns:a16="http://schemas.microsoft.com/office/drawing/2014/main" id="{D8EE3616-8E11-41CD-9917-7F442A29309B}"/>
              </a:ext>
            </a:extLst>
          </p:cNvPr>
          <p:cNvSpPr txBox="1"/>
          <p:nvPr/>
        </p:nvSpPr>
        <p:spPr>
          <a:xfrm>
            <a:off x="295563" y="792537"/>
            <a:ext cx="11661975" cy="5266250"/>
          </a:xfrm>
          <a:prstGeom prst="rect">
            <a:avLst/>
          </a:prstGeom>
          <a:noFill/>
        </p:spPr>
        <p:txBody>
          <a:bodyPr wrap="square">
            <a:spAutoFit/>
          </a:bodyPr>
          <a:lstStyle/>
          <a:p>
            <a:pPr marL="514350" indent="-514350">
              <a:lnSpc>
                <a:spcPct val="200000"/>
              </a:lnSpc>
              <a:buFont typeface="Wingdings" panose="05000000000000000000" pitchFamily="2" charset="2"/>
              <a:buChar char="v"/>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A strong network of 25+ offices and associates nationwide</a:t>
            </a:r>
          </a:p>
          <a:p>
            <a:pPr marL="514350" indent="-514350" algn="l">
              <a:lnSpc>
                <a:spcPct val="200000"/>
              </a:lnSpc>
              <a:buFont typeface="Wingdings" panose="05000000000000000000" pitchFamily="2" charset="2"/>
              <a:buChar char="v"/>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Services across PAN INDIA</a:t>
            </a:r>
          </a:p>
          <a:p>
            <a:pPr marL="514350" indent="-514350" algn="l">
              <a:lnSpc>
                <a:spcPct val="200000"/>
              </a:lnSpc>
              <a:buFont typeface="Wingdings" panose="05000000000000000000" pitchFamily="2" charset="2"/>
              <a:buChar char="v"/>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Reliable, Qualified and experienced Team members</a:t>
            </a:r>
          </a:p>
          <a:p>
            <a:pPr marL="514350" indent="-514350" algn="l">
              <a:lnSpc>
                <a:spcPct val="200000"/>
              </a:lnSpc>
              <a:buFont typeface="Wingdings" panose="05000000000000000000" pitchFamily="2" charset="2"/>
              <a:buChar char="v"/>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Strong, Informative and round the clock communication network</a:t>
            </a:r>
          </a:p>
          <a:p>
            <a:pPr marL="514350" indent="-514350" algn="l">
              <a:lnSpc>
                <a:spcPct val="200000"/>
              </a:lnSpc>
              <a:buFont typeface="Wingdings" panose="05000000000000000000" pitchFamily="2" charset="2"/>
              <a:buChar char="v"/>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Wide range of services offered from Door step To Door step</a:t>
            </a:r>
          </a:p>
          <a:p>
            <a:pPr marL="514350" indent="-514350" algn="l">
              <a:lnSpc>
                <a:spcPct val="200000"/>
              </a:lnSpc>
              <a:buFont typeface="Wingdings" panose="05000000000000000000" pitchFamily="2" charset="2"/>
              <a:buChar char="v"/>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Our special services from Goa to Pune, Gujrat, Karnataka, AP, TN, KL, Raj, &amp;  Telangana and PAN INDIA</a:t>
            </a:r>
          </a:p>
          <a:p>
            <a:pPr marL="514350" indent="-514350" algn="l">
              <a:lnSpc>
                <a:spcPct val="200000"/>
              </a:lnSpc>
              <a:buFont typeface="Wingdings" panose="05000000000000000000" pitchFamily="2" charset="2"/>
              <a:buChar char="v"/>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We work with industry leaders in each of the vertical types</a:t>
            </a:r>
          </a:p>
          <a:p>
            <a:pPr marL="514350" indent="-514350" algn="l">
              <a:lnSpc>
                <a:spcPct val="200000"/>
              </a:lnSpc>
              <a:buFont typeface="Wingdings" panose="05000000000000000000" pitchFamily="2" charset="2"/>
              <a:buChar char="v"/>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Fully equipped to provide total transport solutions for cargo of any dimension or product segment</a:t>
            </a:r>
          </a:p>
          <a:p>
            <a:pPr marL="514350" indent="-514350" algn="l">
              <a:lnSpc>
                <a:spcPct val="200000"/>
              </a:lnSpc>
              <a:buFont typeface="Wingdings" panose="05000000000000000000" pitchFamily="2" charset="2"/>
              <a:buChar char="v"/>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Extensive Network with Excellent Infrastructure.</a:t>
            </a:r>
          </a:p>
        </p:txBody>
      </p:sp>
    </p:spTree>
    <p:extLst>
      <p:ext uri="{BB962C8B-B14F-4D97-AF65-F5344CB8AC3E}">
        <p14:creationId xmlns:p14="http://schemas.microsoft.com/office/powerpoint/2010/main" val="255853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428798-97B4-4348-B2A5-31B918DDC5F1}"/>
              </a:ext>
            </a:extLst>
          </p:cNvPr>
          <p:cNvSpPr txBox="1"/>
          <p:nvPr/>
        </p:nvSpPr>
        <p:spPr>
          <a:xfrm>
            <a:off x="9624291" y="-17010"/>
            <a:ext cx="2531153" cy="523220"/>
          </a:xfrm>
          <a:prstGeom prst="rect">
            <a:avLst/>
          </a:prstGeom>
          <a:noFill/>
        </p:spPr>
        <p:txBody>
          <a:bodyPr wrap="square">
            <a:spAutoFit/>
          </a:bodyPr>
          <a:lstStyle/>
          <a:p>
            <a:pPr algn="ctr"/>
            <a:r>
              <a:rPr lang="en-IN" sz="2800" b="0" i="0" dirty="0">
                <a:solidFill>
                  <a:srgbClr val="A91605"/>
                </a:solidFill>
                <a:effectLst/>
                <a:latin typeface="Arial" panose="020B0604020202020204" pitchFamily="34" charset="0"/>
              </a:rPr>
              <a:t>We Provide</a:t>
            </a:r>
          </a:p>
        </p:txBody>
      </p:sp>
      <p:pic>
        <p:nvPicPr>
          <p:cNvPr id="14" name="Picture 13">
            <a:extLst>
              <a:ext uri="{FF2B5EF4-FFF2-40B4-BE49-F238E27FC236}">
                <a16:creationId xmlns:a16="http://schemas.microsoft.com/office/drawing/2014/main" id="{5BCA7097-56AC-4D3A-8537-A11E87C5CD34}"/>
              </a:ext>
            </a:extLst>
          </p:cNvPr>
          <p:cNvPicPr>
            <a:picLocks noChangeAspect="1"/>
          </p:cNvPicPr>
          <p:nvPr/>
        </p:nvPicPr>
        <p:blipFill>
          <a:blip r:embed="rId2"/>
          <a:stretch>
            <a:fillRect/>
          </a:stretch>
        </p:blipFill>
        <p:spPr>
          <a:xfrm>
            <a:off x="162357" y="506210"/>
            <a:ext cx="2552267" cy="1824972"/>
          </a:xfrm>
          <a:prstGeom prst="rect">
            <a:avLst/>
          </a:prstGeom>
        </p:spPr>
      </p:pic>
      <p:pic>
        <p:nvPicPr>
          <p:cNvPr id="16" name="Picture 15">
            <a:extLst>
              <a:ext uri="{FF2B5EF4-FFF2-40B4-BE49-F238E27FC236}">
                <a16:creationId xmlns:a16="http://schemas.microsoft.com/office/drawing/2014/main" id="{970684F0-AAA1-46D0-B257-7D0C8449E986}"/>
              </a:ext>
            </a:extLst>
          </p:cNvPr>
          <p:cNvPicPr>
            <a:picLocks noChangeAspect="1"/>
          </p:cNvPicPr>
          <p:nvPr/>
        </p:nvPicPr>
        <p:blipFill>
          <a:blip r:embed="rId3"/>
          <a:stretch>
            <a:fillRect/>
          </a:stretch>
        </p:blipFill>
        <p:spPr>
          <a:xfrm>
            <a:off x="3116485" y="506210"/>
            <a:ext cx="2365200" cy="1718364"/>
          </a:xfrm>
          <a:prstGeom prst="rect">
            <a:avLst/>
          </a:prstGeom>
        </p:spPr>
      </p:pic>
      <p:pic>
        <p:nvPicPr>
          <p:cNvPr id="18" name="Picture 17">
            <a:extLst>
              <a:ext uri="{FF2B5EF4-FFF2-40B4-BE49-F238E27FC236}">
                <a16:creationId xmlns:a16="http://schemas.microsoft.com/office/drawing/2014/main" id="{15D1FB87-0AD4-446A-84B3-EACBA19BE470}"/>
              </a:ext>
            </a:extLst>
          </p:cNvPr>
          <p:cNvPicPr>
            <a:picLocks noChangeAspect="1"/>
          </p:cNvPicPr>
          <p:nvPr/>
        </p:nvPicPr>
        <p:blipFill>
          <a:blip r:embed="rId4"/>
          <a:stretch>
            <a:fillRect/>
          </a:stretch>
        </p:blipFill>
        <p:spPr>
          <a:xfrm>
            <a:off x="6515210" y="510922"/>
            <a:ext cx="2647263" cy="1853826"/>
          </a:xfrm>
          <a:prstGeom prst="rect">
            <a:avLst/>
          </a:prstGeom>
        </p:spPr>
      </p:pic>
      <p:pic>
        <p:nvPicPr>
          <p:cNvPr id="20" name="Picture 19">
            <a:extLst>
              <a:ext uri="{FF2B5EF4-FFF2-40B4-BE49-F238E27FC236}">
                <a16:creationId xmlns:a16="http://schemas.microsoft.com/office/drawing/2014/main" id="{E95CF180-9890-4766-967C-B5DB4A03FCD4}"/>
              </a:ext>
            </a:extLst>
          </p:cNvPr>
          <p:cNvPicPr>
            <a:picLocks noChangeAspect="1"/>
          </p:cNvPicPr>
          <p:nvPr/>
        </p:nvPicPr>
        <p:blipFill>
          <a:blip r:embed="rId5"/>
          <a:stretch>
            <a:fillRect/>
          </a:stretch>
        </p:blipFill>
        <p:spPr>
          <a:xfrm>
            <a:off x="9477375" y="454421"/>
            <a:ext cx="2365199" cy="1743834"/>
          </a:xfrm>
          <a:prstGeom prst="rect">
            <a:avLst/>
          </a:prstGeom>
        </p:spPr>
      </p:pic>
      <p:pic>
        <p:nvPicPr>
          <p:cNvPr id="22" name="Picture 21">
            <a:extLst>
              <a:ext uri="{FF2B5EF4-FFF2-40B4-BE49-F238E27FC236}">
                <a16:creationId xmlns:a16="http://schemas.microsoft.com/office/drawing/2014/main" id="{C904838B-C12F-4778-9A4D-A70E2A2B8A3B}"/>
              </a:ext>
            </a:extLst>
          </p:cNvPr>
          <p:cNvPicPr>
            <a:picLocks noChangeAspect="1"/>
          </p:cNvPicPr>
          <p:nvPr/>
        </p:nvPicPr>
        <p:blipFill>
          <a:blip r:embed="rId6"/>
          <a:stretch>
            <a:fillRect/>
          </a:stretch>
        </p:blipFill>
        <p:spPr>
          <a:xfrm>
            <a:off x="6611009" y="2569817"/>
            <a:ext cx="2486808" cy="1965972"/>
          </a:xfrm>
          <a:prstGeom prst="rect">
            <a:avLst/>
          </a:prstGeom>
        </p:spPr>
      </p:pic>
      <p:pic>
        <p:nvPicPr>
          <p:cNvPr id="24" name="Picture 23">
            <a:extLst>
              <a:ext uri="{FF2B5EF4-FFF2-40B4-BE49-F238E27FC236}">
                <a16:creationId xmlns:a16="http://schemas.microsoft.com/office/drawing/2014/main" id="{A0BEFCC1-DF6C-4645-AAE6-6DEA9852694D}"/>
              </a:ext>
            </a:extLst>
          </p:cNvPr>
          <p:cNvPicPr>
            <a:picLocks noChangeAspect="1"/>
          </p:cNvPicPr>
          <p:nvPr/>
        </p:nvPicPr>
        <p:blipFill>
          <a:blip r:embed="rId7"/>
          <a:stretch>
            <a:fillRect/>
          </a:stretch>
        </p:blipFill>
        <p:spPr>
          <a:xfrm>
            <a:off x="9539041" y="2665318"/>
            <a:ext cx="2269401" cy="1527363"/>
          </a:xfrm>
          <a:prstGeom prst="rect">
            <a:avLst/>
          </a:prstGeom>
        </p:spPr>
      </p:pic>
      <p:pic>
        <p:nvPicPr>
          <p:cNvPr id="26" name="Picture 25">
            <a:extLst>
              <a:ext uri="{FF2B5EF4-FFF2-40B4-BE49-F238E27FC236}">
                <a16:creationId xmlns:a16="http://schemas.microsoft.com/office/drawing/2014/main" id="{51C58931-FB3A-4978-8EAA-96A3F24EEC1D}"/>
              </a:ext>
            </a:extLst>
          </p:cNvPr>
          <p:cNvPicPr>
            <a:picLocks noChangeAspect="1"/>
          </p:cNvPicPr>
          <p:nvPr/>
        </p:nvPicPr>
        <p:blipFill>
          <a:blip r:embed="rId8"/>
          <a:stretch>
            <a:fillRect/>
          </a:stretch>
        </p:blipFill>
        <p:spPr>
          <a:xfrm>
            <a:off x="212047" y="4662931"/>
            <a:ext cx="2502578" cy="2062936"/>
          </a:xfrm>
          <a:prstGeom prst="rect">
            <a:avLst/>
          </a:prstGeom>
        </p:spPr>
      </p:pic>
      <p:pic>
        <p:nvPicPr>
          <p:cNvPr id="28" name="Picture 27">
            <a:extLst>
              <a:ext uri="{FF2B5EF4-FFF2-40B4-BE49-F238E27FC236}">
                <a16:creationId xmlns:a16="http://schemas.microsoft.com/office/drawing/2014/main" id="{A0FB8BF2-E9D8-4EF2-A327-30B5B1F0A42F}"/>
              </a:ext>
            </a:extLst>
          </p:cNvPr>
          <p:cNvPicPr>
            <a:picLocks noChangeAspect="1"/>
          </p:cNvPicPr>
          <p:nvPr/>
        </p:nvPicPr>
        <p:blipFill>
          <a:blip r:embed="rId9"/>
          <a:stretch>
            <a:fillRect/>
          </a:stretch>
        </p:blipFill>
        <p:spPr>
          <a:xfrm>
            <a:off x="3000871" y="2569818"/>
            <a:ext cx="2580120" cy="2029393"/>
          </a:xfrm>
          <a:prstGeom prst="rect">
            <a:avLst/>
          </a:prstGeom>
        </p:spPr>
      </p:pic>
      <p:pic>
        <p:nvPicPr>
          <p:cNvPr id="32" name="Picture 31">
            <a:extLst>
              <a:ext uri="{FF2B5EF4-FFF2-40B4-BE49-F238E27FC236}">
                <a16:creationId xmlns:a16="http://schemas.microsoft.com/office/drawing/2014/main" id="{36E2CD10-07CA-4745-B8A2-A13EF6B0D49C}"/>
              </a:ext>
            </a:extLst>
          </p:cNvPr>
          <p:cNvPicPr>
            <a:picLocks noChangeAspect="1"/>
          </p:cNvPicPr>
          <p:nvPr/>
        </p:nvPicPr>
        <p:blipFill>
          <a:blip r:embed="rId10"/>
          <a:stretch>
            <a:fillRect/>
          </a:stretch>
        </p:blipFill>
        <p:spPr>
          <a:xfrm>
            <a:off x="6521023" y="4493253"/>
            <a:ext cx="2818646" cy="2151699"/>
          </a:xfrm>
          <a:prstGeom prst="rect">
            <a:avLst/>
          </a:prstGeom>
        </p:spPr>
      </p:pic>
      <p:pic>
        <p:nvPicPr>
          <p:cNvPr id="34" name="Picture 33">
            <a:extLst>
              <a:ext uri="{FF2B5EF4-FFF2-40B4-BE49-F238E27FC236}">
                <a16:creationId xmlns:a16="http://schemas.microsoft.com/office/drawing/2014/main" id="{79A8C95D-FCEA-430D-8308-6B706046F0F6}"/>
              </a:ext>
            </a:extLst>
          </p:cNvPr>
          <p:cNvPicPr>
            <a:picLocks noChangeAspect="1"/>
          </p:cNvPicPr>
          <p:nvPr/>
        </p:nvPicPr>
        <p:blipFill>
          <a:blip r:embed="rId11"/>
          <a:stretch>
            <a:fillRect/>
          </a:stretch>
        </p:blipFill>
        <p:spPr>
          <a:xfrm>
            <a:off x="127761" y="2534715"/>
            <a:ext cx="2839671" cy="2064496"/>
          </a:xfrm>
          <a:prstGeom prst="rect">
            <a:avLst/>
          </a:prstGeom>
        </p:spPr>
      </p:pic>
      <p:pic>
        <p:nvPicPr>
          <p:cNvPr id="35" name="Picture 34">
            <a:extLst>
              <a:ext uri="{FF2B5EF4-FFF2-40B4-BE49-F238E27FC236}">
                <a16:creationId xmlns:a16="http://schemas.microsoft.com/office/drawing/2014/main" id="{B089FBC2-115F-4FC6-BC59-B636381C89A0}"/>
              </a:ext>
            </a:extLst>
          </p:cNvPr>
          <p:cNvPicPr>
            <a:picLocks noChangeAspect="1"/>
          </p:cNvPicPr>
          <p:nvPr/>
        </p:nvPicPr>
        <p:blipFill>
          <a:blip r:embed="rId12"/>
          <a:stretch>
            <a:fillRect/>
          </a:stretch>
        </p:blipFill>
        <p:spPr>
          <a:xfrm>
            <a:off x="3229634" y="4738428"/>
            <a:ext cx="2256766" cy="2038872"/>
          </a:xfrm>
          <a:prstGeom prst="rect">
            <a:avLst/>
          </a:prstGeom>
        </p:spPr>
      </p:pic>
    </p:spTree>
    <p:extLst>
      <p:ext uri="{BB962C8B-B14F-4D97-AF65-F5344CB8AC3E}">
        <p14:creationId xmlns:p14="http://schemas.microsoft.com/office/powerpoint/2010/main" val="2226964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4"/>
          <p:cNvSpPr txBox="1">
            <a:spLocks/>
          </p:cNvSpPr>
          <p:nvPr/>
        </p:nvSpPr>
        <p:spPr>
          <a:xfrm>
            <a:off x="1798329" y="593068"/>
            <a:ext cx="8399670" cy="1500187"/>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rgbClr val="7F7F7F"/>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indent="0">
              <a:buNone/>
            </a:pPr>
            <a:endParaRPr lang="en-US" sz="8800" dirty="0"/>
          </a:p>
        </p:txBody>
      </p:sp>
      <p:pic>
        <p:nvPicPr>
          <p:cNvPr id="1026" name="Picture 2">
            <a:extLst>
              <a:ext uri="{FF2B5EF4-FFF2-40B4-BE49-F238E27FC236}">
                <a16:creationId xmlns:a16="http://schemas.microsoft.com/office/drawing/2014/main" id="{F0133158-B98C-4D5F-8DFE-1E1697A85B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1063" y="635847"/>
            <a:ext cx="2520937" cy="2793153"/>
          </a:xfrm>
          <a:prstGeom prst="rect">
            <a:avLst/>
          </a:prstGeom>
          <a:noFill/>
          <a:extLst>
            <a:ext uri="{909E8E84-426E-40DD-AFC4-6F175D3DCCD1}">
              <a14:hiddenFill xmlns:a14="http://schemas.microsoft.com/office/drawing/2010/main">
                <a:solidFill>
                  <a:srgbClr val="FFFFFF"/>
                </a:solidFill>
              </a14:hiddenFill>
            </a:ext>
          </a:extLst>
        </p:spPr>
      </p:pic>
      <p:sp>
        <p:nvSpPr>
          <p:cNvPr id="121" name="TextBox 120">
            <a:extLst>
              <a:ext uri="{FF2B5EF4-FFF2-40B4-BE49-F238E27FC236}">
                <a16:creationId xmlns:a16="http://schemas.microsoft.com/office/drawing/2014/main" id="{8133DE2B-94CA-4E7F-A940-6BDED5B3A009}"/>
              </a:ext>
            </a:extLst>
          </p:cNvPr>
          <p:cNvSpPr txBox="1"/>
          <p:nvPr/>
        </p:nvSpPr>
        <p:spPr>
          <a:xfrm>
            <a:off x="9825663" y="0"/>
            <a:ext cx="2366337" cy="523220"/>
          </a:xfrm>
          <a:prstGeom prst="rect">
            <a:avLst/>
          </a:prstGeom>
          <a:noFill/>
        </p:spPr>
        <p:txBody>
          <a:bodyPr wrap="square">
            <a:spAutoFit/>
          </a:bodyPr>
          <a:lstStyle/>
          <a:p>
            <a:pPr algn="ctr"/>
            <a:r>
              <a:rPr lang="en-US" sz="2800" dirty="0">
                <a:solidFill>
                  <a:srgbClr val="A91605"/>
                </a:solidFill>
                <a:latin typeface="Times New Roman" panose="02020603050405020304" pitchFamily="18" charset="0"/>
                <a:cs typeface="Times New Roman" panose="02020603050405020304" pitchFamily="18" charset="0"/>
              </a:rPr>
              <a:t>Our Branch</a:t>
            </a:r>
          </a:p>
        </p:txBody>
      </p:sp>
      <p:graphicFrame>
        <p:nvGraphicFramePr>
          <p:cNvPr id="7" name="Table 6">
            <a:extLst>
              <a:ext uri="{FF2B5EF4-FFF2-40B4-BE49-F238E27FC236}">
                <a16:creationId xmlns:a16="http://schemas.microsoft.com/office/drawing/2014/main" id="{59E62E4E-E4D8-4702-9882-3846F8E96238}"/>
              </a:ext>
            </a:extLst>
          </p:cNvPr>
          <p:cNvGraphicFramePr>
            <a:graphicFrameLocks noGrp="1"/>
          </p:cNvGraphicFramePr>
          <p:nvPr>
            <p:extLst>
              <p:ext uri="{D42A27DB-BD31-4B8C-83A1-F6EECF244321}">
                <p14:modId xmlns:p14="http://schemas.microsoft.com/office/powerpoint/2010/main" val="26117497"/>
              </p:ext>
            </p:extLst>
          </p:nvPr>
        </p:nvGraphicFramePr>
        <p:xfrm>
          <a:off x="298383" y="452967"/>
          <a:ext cx="9238950" cy="4279256"/>
        </p:xfrm>
        <a:graphic>
          <a:graphicData uri="http://schemas.openxmlformats.org/drawingml/2006/table">
            <a:tbl>
              <a:tblPr/>
              <a:tblGrid>
                <a:gridCol w="1958439">
                  <a:extLst>
                    <a:ext uri="{9D8B030D-6E8A-4147-A177-3AD203B41FA5}">
                      <a16:colId xmlns:a16="http://schemas.microsoft.com/office/drawing/2014/main" val="3481481015"/>
                    </a:ext>
                  </a:extLst>
                </a:gridCol>
                <a:gridCol w="1921595">
                  <a:extLst>
                    <a:ext uri="{9D8B030D-6E8A-4147-A177-3AD203B41FA5}">
                      <a16:colId xmlns:a16="http://schemas.microsoft.com/office/drawing/2014/main" val="1411189736"/>
                    </a:ext>
                  </a:extLst>
                </a:gridCol>
                <a:gridCol w="2831826">
                  <a:extLst>
                    <a:ext uri="{9D8B030D-6E8A-4147-A177-3AD203B41FA5}">
                      <a16:colId xmlns:a16="http://schemas.microsoft.com/office/drawing/2014/main" val="1948394270"/>
                    </a:ext>
                  </a:extLst>
                </a:gridCol>
                <a:gridCol w="2527090">
                  <a:extLst>
                    <a:ext uri="{9D8B030D-6E8A-4147-A177-3AD203B41FA5}">
                      <a16:colId xmlns:a16="http://schemas.microsoft.com/office/drawing/2014/main" val="3096862648"/>
                    </a:ext>
                  </a:extLst>
                </a:gridCol>
              </a:tblGrid>
              <a:tr h="319407">
                <a:tc>
                  <a:txBody>
                    <a:bodyPr/>
                    <a:lstStyle/>
                    <a:p>
                      <a:pPr algn="ctr" fontAlgn="t"/>
                      <a:r>
                        <a:rPr lang="en-US" sz="1900" b="1" i="0" u="none" strike="noStrike" dirty="0">
                          <a:solidFill>
                            <a:srgbClr val="FFFFFF"/>
                          </a:solidFill>
                          <a:effectLst/>
                          <a:latin typeface="Times New Roman" panose="02020603050405020304" pitchFamily="18" charset="0"/>
                          <a:cs typeface="Times New Roman" panose="02020603050405020304" pitchFamily="18" charset="0"/>
                        </a:rPr>
                        <a:t>Branch</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US" sz="1900" b="1" i="0" u="none" strike="noStrike" dirty="0">
                          <a:solidFill>
                            <a:srgbClr val="FFFFFF"/>
                          </a:solidFill>
                          <a:effectLst/>
                          <a:latin typeface="Times New Roman" panose="02020603050405020304" pitchFamily="18" charset="0"/>
                          <a:cs typeface="Times New Roman" panose="02020603050405020304" pitchFamily="18" charset="0"/>
                        </a:rPr>
                        <a:t>Branch Manager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US" sz="1900" b="1" i="0" u="none" strike="noStrike">
                          <a:solidFill>
                            <a:srgbClr val="FFFFFF"/>
                          </a:solidFill>
                          <a:effectLst/>
                          <a:latin typeface="Times New Roman" panose="02020603050405020304" pitchFamily="18" charset="0"/>
                          <a:cs typeface="Times New Roman" panose="02020603050405020304" pitchFamily="18" charset="0"/>
                        </a:rPr>
                        <a:t>Mobile No.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US" sz="1900" b="1" i="0" u="none" strike="noStrike" dirty="0">
                          <a:solidFill>
                            <a:srgbClr val="FFFFFF"/>
                          </a:solidFill>
                          <a:effectLst/>
                          <a:latin typeface="Times New Roman" panose="02020603050405020304" pitchFamily="18" charset="0"/>
                          <a:cs typeface="Times New Roman" panose="02020603050405020304" pitchFamily="18" charset="0"/>
                        </a:rPr>
                        <a:t>Email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743539810"/>
                  </a:ext>
                </a:extLst>
              </a:tr>
              <a:tr h="769767">
                <a:tc>
                  <a:txBody>
                    <a:bodyPr/>
                    <a:lstStyle/>
                    <a:p>
                      <a:pPr lvl="0" algn="l" fontAlgn="ctr"/>
                      <a:r>
                        <a:rPr lang="en-US" sz="1900" b="0" i="0" u="none" strike="noStrike" dirty="0">
                          <a:solidFill>
                            <a:srgbClr val="000000"/>
                          </a:solidFill>
                          <a:effectLst/>
                          <a:latin typeface="Times New Roman" panose="02020603050405020304" pitchFamily="18" charset="0"/>
                          <a:cs typeface="Times New Roman" panose="02020603050405020304" pitchFamily="18" charset="0"/>
                        </a:rPr>
                        <a:t> GOA (Rgtd.office)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900" b="0" i="0" u="none" strike="noStrike" dirty="0">
                          <a:solidFill>
                            <a:srgbClr val="000000"/>
                          </a:solidFill>
                          <a:effectLst/>
                          <a:latin typeface="Times New Roman" panose="02020603050405020304" pitchFamily="18" charset="0"/>
                          <a:cs typeface="Times New Roman" panose="02020603050405020304" pitchFamily="18" charset="0"/>
                        </a:rPr>
                        <a:t> SK </a:t>
                      </a:r>
                      <a:r>
                        <a:rPr lang="en-US" sz="1900" b="0" i="0" u="none" strike="noStrike" dirty="0" err="1">
                          <a:solidFill>
                            <a:srgbClr val="000000"/>
                          </a:solidFill>
                          <a:effectLst/>
                          <a:latin typeface="Times New Roman" panose="02020603050405020304" pitchFamily="18" charset="0"/>
                          <a:cs typeface="Times New Roman" panose="02020603050405020304" pitchFamily="18" charset="0"/>
                        </a:rPr>
                        <a:t>Poonia</a:t>
                      </a:r>
                      <a:r>
                        <a:rPr lang="en-US" sz="1900" b="0" i="0" u="none" strike="noStrike" dirty="0">
                          <a:solidFill>
                            <a:srgbClr val="000000"/>
                          </a:solidFill>
                          <a:effectLst/>
                          <a:latin typeface="Times New Roman" panose="02020603050405020304" pitchFamily="18" charset="0"/>
                          <a:cs typeface="Times New Roman" panose="02020603050405020304" pitchFamily="18" charset="0"/>
                        </a:rPr>
                        <a:t>/</a:t>
                      </a:r>
                      <a:r>
                        <a:rPr lang="en-US" sz="1900" b="0" i="0" u="none" strike="noStrike" dirty="0" err="1">
                          <a:solidFill>
                            <a:srgbClr val="000000"/>
                          </a:solidFill>
                          <a:effectLst/>
                          <a:latin typeface="Times New Roman" panose="02020603050405020304" pitchFamily="18" charset="0"/>
                          <a:cs typeface="Times New Roman" panose="02020603050405020304" pitchFamily="18" charset="0"/>
                        </a:rPr>
                        <a:t>Surander</a:t>
                      </a:r>
                      <a:r>
                        <a:rPr lang="en-US" sz="1900" b="0" i="0" u="none" strike="noStrike" dirty="0">
                          <a:solidFill>
                            <a:srgbClr val="000000"/>
                          </a:solidFill>
                          <a:effectLst/>
                          <a:latin typeface="Times New Roman" panose="02020603050405020304" pitchFamily="18" charset="0"/>
                          <a:cs typeface="Times New Roman" panose="02020603050405020304" pitchFamily="18" charset="0"/>
                        </a:rPr>
                        <a:t>   </a:t>
                      </a:r>
                    </a:p>
                    <a:p>
                      <a:pPr algn="l" fontAlgn="ctr"/>
                      <a:r>
                        <a:rPr lang="en-US" sz="1900" b="0" i="0" u="none" strike="noStrike" dirty="0">
                          <a:solidFill>
                            <a:srgbClr val="000000"/>
                          </a:solidFill>
                          <a:effectLst/>
                          <a:latin typeface="Times New Roman" panose="02020603050405020304" pitchFamily="18" charset="0"/>
                          <a:cs typeface="Times New Roman" panose="02020603050405020304" pitchFamily="18" charset="0"/>
                        </a:rPr>
                        <a:t> Khichar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900" b="0" i="0" u="none" strike="noStrike" dirty="0">
                          <a:solidFill>
                            <a:srgbClr val="000000"/>
                          </a:solidFill>
                          <a:effectLst/>
                          <a:latin typeface="Times New Roman" panose="02020603050405020304" pitchFamily="18" charset="0"/>
                          <a:cs typeface="Times New Roman" panose="02020603050405020304" pitchFamily="18" charset="0"/>
                        </a:rPr>
                        <a:t> 7972238814/9890940901 9370918585 /</a:t>
                      </a:r>
                    </a:p>
                    <a:p>
                      <a:pPr algn="l" fontAlgn="ctr"/>
                      <a:r>
                        <a:rPr lang="en-US" sz="1900" b="0" i="0" u="none" strike="noStrike" dirty="0">
                          <a:solidFill>
                            <a:srgbClr val="000000"/>
                          </a:solidFill>
                          <a:effectLst/>
                          <a:latin typeface="Times New Roman" panose="02020603050405020304" pitchFamily="18" charset="0"/>
                          <a:cs typeface="Times New Roman" panose="02020603050405020304" pitchFamily="18" charset="0"/>
                        </a:rPr>
                        <a:t> 7768993500 / 08322311189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a:r>
                        <a:rPr lang="en-US" sz="1900" dirty="0">
                          <a:effectLst/>
                          <a:latin typeface="Times New Roman" panose="02020603050405020304" pitchFamily="18" charset="0"/>
                          <a:cs typeface="Times New Roman" panose="02020603050405020304" pitchFamily="18" charset="0"/>
                          <a:hlinkClick r:id="rId4"/>
                        </a:rPr>
                        <a:t>goa@mrcl.co.in</a:t>
                      </a:r>
                      <a:r>
                        <a:rPr lang="en-US" sz="1900" dirty="0">
                          <a:effectLst/>
                          <a:latin typeface="Times New Roman" panose="02020603050405020304" pitchFamily="18" charset="0"/>
                          <a:cs typeface="Times New Roman" panose="02020603050405020304" pitchFamily="18" charset="0"/>
                        </a:rPr>
                        <a:t> </a:t>
                      </a:r>
                    </a:p>
                    <a:p>
                      <a:pPr algn="just"/>
                      <a:r>
                        <a:rPr lang="en-US" sz="1900" dirty="0">
                          <a:effectLst/>
                          <a:latin typeface="Times New Roman" panose="02020603050405020304" pitchFamily="18" charset="0"/>
                          <a:cs typeface="Times New Roman" panose="02020603050405020304" pitchFamily="18" charset="0"/>
                        </a:rPr>
                        <a:t>skp@mrcl.co.in</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4441922"/>
                  </a:ext>
                </a:extLst>
              </a:tr>
              <a:tr h="464125">
                <a:tc>
                  <a:txBody>
                    <a:bodyPr/>
                    <a:lstStyle/>
                    <a:p>
                      <a:pPr lvl="0" algn="l" fontAlgn="t"/>
                      <a:r>
                        <a:rPr lang="en-US" sz="1900" b="0" i="0" u="none" strike="noStrike" dirty="0">
                          <a:solidFill>
                            <a:srgbClr val="000000"/>
                          </a:solidFill>
                          <a:effectLst/>
                          <a:latin typeface="Times New Roman" panose="02020603050405020304" pitchFamily="18" charset="0"/>
                          <a:cs typeface="Times New Roman" panose="02020603050405020304" pitchFamily="18" charset="0"/>
                        </a:rPr>
                        <a:t> PUNE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900" b="0" i="0" u="none" strike="noStrike" dirty="0">
                          <a:solidFill>
                            <a:srgbClr val="000000"/>
                          </a:solidFill>
                          <a:effectLst/>
                          <a:latin typeface="Times New Roman" panose="02020603050405020304" pitchFamily="18" charset="0"/>
                          <a:cs typeface="Times New Roman" panose="02020603050405020304" pitchFamily="18" charset="0"/>
                        </a:rPr>
                        <a:t> Ganesh Sharma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9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8830064281 / 9370918582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900" kern="1200" dirty="0">
                          <a:solidFill>
                            <a:schemeClr val="tx1"/>
                          </a:solidFill>
                          <a:effectLst/>
                          <a:latin typeface="Times New Roman" panose="02020603050405020304" pitchFamily="18" charset="0"/>
                          <a:ea typeface="+mn-ea"/>
                          <a:cs typeface="Times New Roman" panose="02020603050405020304" pitchFamily="18" charset="0"/>
                          <a:hlinkClick r:id="rId5"/>
                        </a:rPr>
                        <a:t>pune@mrcl.co.in</a:t>
                      </a:r>
                      <a:r>
                        <a:rPr lang="en-US" sz="1900" kern="1200" dirty="0">
                          <a:solidFill>
                            <a:schemeClr val="tx1"/>
                          </a:solidFill>
                          <a:effectLst/>
                          <a:latin typeface="Times New Roman" panose="02020603050405020304" pitchFamily="18" charset="0"/>
                          <a:ea typeface="+mn-ea"/>
                          <a:cs typeface="Times New Roman" panose="02020603050405020304" pitchFamily="18"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6227428"/>
                  </a:ext>
                </a:extLst>
              </a:tr>
              <a:tr h="406888">
                <a:tc>
                  <a:txBody>
                    <a:bodyPr/>
                    <a:lstStyle/>
                    <a:p>
                      <a:pPr lvl="0" algn="l" fontAlgn="t"/>
                      <a:r>
                        <a:rPr lang="en-US" sz="1900" b="0" i="0" u="none" strike="noStrike" dirty="0">
                          <a:solidFill>
                            <a:srgbClr val="000000"/>
                          </a:solidFill>
                          <a:effectLst/>
                          <a:latin typeface="Times New Roman" panose="02020603050405020304" pitchFamily="18" charset="0"/>
                          <a:cs typeface="Times New Roman" panose="02020603050405020304" pitchFamily="18" charset="0"/>
                        </a:rPr>
                        <a:t>  DAMAN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9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900" b="0" i="0" u="none" strike="noStrike" dirty="0" err="1">
                          <a:solidFill>
                            <a:srgbClr val="000000"/>
                          </a:solidFill>
                          <a:effectLst/>
                          <a:latin typeface="Times New Roman" panose="02020603050405020304" pitchFamily="18" charset="0"/>
                          <a:cs typeface="Times New Roman" panose="02020603050405020304" pitchFamily="18" charset="0"/>
                        </a:rPr>
                        <a:t>Surjeet</a:t>
                      </a:r>
                      <a:endParaRPr lang="en-US" sz="1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9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9370918583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900" kern="1200" dirty="0">
                          <a:solidFill>
                            <a:schemeClr val="tx1"/>
                          </a:solidFill>
                          <a:effectLst/>
                          <a:latin typeface="Times New Roman" panose="02020603050405020304" pitchFamily="18" charset="0"/>
                          <a:ea typeface="+mn-ea"/>
                          <a:cs typeface="Times New Roman" panose="02020603050405020304" pitchFamily="18" charset="0"/>
                          <a:hlinkClick r:id="rId6"/>
                        </a:rPr>
                        <a:t>daman@mrcl.co.in</a:t>
                      </a:r>
                      <a:r>
                        <a:rPr lang="en-US" sz="1900" kern="1200" dirty="0">
                          <a:solidFill>
                            <a:schemeClr val="tx1"/>
                          </a:solidFill>
                          <a:effectLst/>
                          <a:latin typeface="Times New Roman" panose="02020603050405020304" pitchFamily="18" charset="0"/>
                          <a:ea typeface="+mn-ea"/>
                          <a:cs typeface="Times New Roman" panose="02020603050405020304" pitchFamily="18"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209253"/>
                  </a:ext>
                </a:extLst>
              </a:tr>
              <a:tr h="319407">
                <a:tc>
                  <a:txBody>
                    <a:bodyPr/>
                    <a:lstStyle/>
                    <a:p>
                      <a:pPr lvl="0" algn="l" fontAlgn="t"/>
                      <a:r>
                        <a:rPr lang="en-US" sz="1900" b="0" i="0" u="none" strike="noStrike" dirty="0">
                          <a:solidFill>
                            <a:srgbClr val="000000"/>
                          </a:solidFill>
                          <a:effectLst/>
                          <a:latin typeface="Times New Roman" panose="02020603050405020304" pitchFamily="18" charset="0"/>
                          <a:cs typeface="Times New Roman" panose="02020603050405020304" pitchFamily="18" charset="0"/>
                        </a:rPr>
                        <a:t> CHENNAI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9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900" b="0" i="0" u="none" strike="noStrike" dirty="0" err="1">
                          <a:solidFill>
                            <a:srgbClr val="000000"/>
                          </a:solidFill>
                          <a:effectLst/>
                          <a:latin typeface="Times New Roman" panose="02020603050405020304" pitchFamily="18" charset="0"/>
                          <a:cs typeface="Times New Roman" panose="02020603050405020304" pitchFamily="18" charset="0"/>
                        </a:rPr>
                        <a:t>Shanmuganathan</a:t>
                      </a:r>
                      <a:r>
                        <a:rPr lang="en-US" sz="1900" b="0" i="0" u="none" strike="noStrike" dirty="0">
                          <a:solidFill>
                            <a:srgbClr val="000000"/>
                          </a:solidFill>
                          <a:effectLst/>
                          <a:latin typeface="Times New Roman" panose="02020603050405020304" pitchFamily="18" charset="0"/>
                          <a:cs typeface="Times New Roman" panose="02020603050405020304" pitchFamily="18" charset="0"/>
                        </a:rPr>
                        <a:t> 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9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9209003010/9890940901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just" defTabSz="914400" rtl="0" eaLnBrk="1" fontAlgn="t" latinLnBrk="0" hangingPunct="1"/>
                      <a:r>
                        <a:rPr lang="en-US" sz="19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900" kern="1200" dirty="0">
                          <a:solidFill>
                            <a:schemeClr val="tx1"/>
                          </a:solidFill>
                          <a:effectLst/>
                          <a:latin typeface="Times New Roman" panose="02020603050405020304" pitchFamily="18" charset="0"/>
                          <a:ea typeface="+mn-ea"/>
                          <a:cs typeface="Times New Roman" panose="02020603050405020304" pitchFamily="18" charset="0"/>
                          <a:hlinkClick r:id="rId7"/>
                        </a:rPr>
                        <a:t>chennai@mrcl.co.in</a:t>
                      </a:r>
                      <a:endParaRPr lang="en-US" sz="1900"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3578227"/>
                  </a:ext>
                </a:extLst>
              </a:tr>
              <a:tr h="406888">
                <a:tc>
                  <a:txBody>
                    <a:bodyPr/>
                    <a:lstStyle/>
                    <a:p>
                      <a:pPr lvl="0" algn="l" fontAlgn="t"/>
                      <a:r>
                        <a:rPr lang="en-US" sz="1900" b="0" i="0" u="none" strike="noStrike" dirty="0">
                          <a:solidFill>
                            <a:srgbClr val="000000"/>
                          </a:solidFill>
                          <a:effectLst/>
                          <a:latin typeface="Times New Roman" panose="02020603050405020304" pitchFamily="18" charset="0"/>
                          <a:cs typeface="Times New Roman" panose="02020603050405020304" pitchFamily="18" charset="0"/>
                        </a:rPr>
                        <a:t> AHMEDABAD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9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900" b="0" i="0" u="none" strike="noStrike" dirty="0" err="1">
                          <a:solidFill>
                            <a:srgbClr val="000000"/>
                          </a:solidFill>
                          <a:effectLst/>
                          <a:latin typeface="Times New Roman" panose="02020603050405020304" pitchFamily="18" charset="0"/>
                          <a:cs typeface="Times New Roman" panose="02020603050405020304" pitchFamily="18" charset="0"/>
                        </a:rPr>
                        <a:t>Surendra</a:t>
                      </a:r>
                      <a:r>
                        <a:rPr lang="en-US" sz="1900" b="0" i="0" u="none" strike="noStrike" baseline="0" dirty="0">
                          <a:solidFill>
                            <a:srgbClr val="000000"/>
                          </a:solidFill>
                          <a:effectLst/>
                          <a:latin typeface="Times New Roman" panose="02020603050405020304" pitchFamily="18" charset="0"/>
                          <a:cs typeface="Times New Roman" panose="02020603050405020304" pitchFamily="18" charset="0"/>
                        </a:rPr>
                        <a:t> </a:t>
                      </a:r>
                      <a:r>
                        <a:rPr lang="en-US" sz="1900" b="0" i="0" u="none" strike="noStrike" baseline="0" dirty="0" err="1">
                          <a:solidFill>
                            <a:srgbClr val="000000"/>
                          </a:solidFill>
                          <a:effectLst/>
                          <a:latin typeface="Times New Roman" panose="02020603050405020304" pitchFamily="18" charset="0"/>
                          <a:cs typeface="Times New Roman" panose="02020603050405020304" pitchFamily="18" charset="0"/>
                        </a:rPr>
                        <a:t>Fagireya</a:t>
                      </a:r>
                      <a:endParaRPr lang="en-US" sz="1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9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9978671177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a:r>
                        <a:rPr lang="en-US" sz="1900" dirty="0">
                          <a:effectLst/>
                          <a:latin typeface="Times New Roman" panose="02020603050405020304" pitchFamily="18" charset="0"/>
                          <a:cs typeface="Times New Roman" panose="02020603050405020304" pitchFamily="18" charset="0"/>
                          <a:hlinkClick r:id="rId6"/>
                        </a:rPr>
                        <a:t>ahemdabad@mrcl.co.in</a:t>
                      </a:r>
                      <a:r>
                        <a:rPr lang="en-US" sz="1900" dirty="0">
                          <a:effectLst/>
                          <a:latin typeface="Times New Roman" panose="02020603050405020304" pitchFamily="18"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3272170"/>
                  </a:ext>
                </a:extLst>
              </a:tr>
              <a:tr h="406888">
                <a:tc>
                  <a:txBody>
                    <a:bodyPr/>
                    <a:lstStyle/>
                    <a:p>
                      <a:pPr lvl="0" algn="l" fontAlgn="t"/>
                      <a:r>
                        <a:rPr lang="en-US" sz="1900" b="0" i="0" u="none" strike="noStrike" dirty="0">
                          <a:solidFill>
                            <a:srgbClr val="000000"/>
                          </a:solidFill>
                          <a:effectLst/>
                          <a:latin typeface="Times New Roman" panose="02020603050405020304" pitchFamily="18" charset="0"/>
                          <a:cs typeface="Times New Roman" panose="02020603050405020304" pitchFamily="18" charset="0"/>
                        </a:rPr>
                        <a:t> BANGLORE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900" b="0" i="0" u="none" strike="noStrike" dirty="0">
                          <a:solidFill>
                            <a:srgbClr val="000000"/>
                          </a:solidFill>
                          <a:effectLst/>
                          <a:latin typeface="Times New Roman" panose="02020603050405020304" pitchFamily="18" charset="0"/>
                          <a:cs typeface="Times New Roman" panose="02020603050405020304" pitchFamily="18" charset="0"/>
                        </a:rPr>
                        <a:t> Ramesh </a:t>
                      </a:r>
                      <a:r>
                        <a:rPr lang="en-US" sz="1900" b="0" i="0" u="none" strike="noStrike" dirty="0" err="1">
                          <a:solidFill>
                            <a:srgbClr val="000000"/>
                          </a:solidFill>
                          <a:effectLst/>
                          <a:latin typeface="Times New Roman" panose="02020603050405020304" pitchFamily="18" charset="0"/>
                          <a:cs typeface="Times New Roman" panose="02020603050405020304" pitchFamily="18" charset="0"/>
                        </a:rPr>
                        <a:t>Bedwal</a:t>
                      </a:r>
                      <a:endParaRPr lang="en-US" sz="1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9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9370918584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a:r>
                        <a:rPr lang="en-US" sz="1900" dirty="0">
                          <a:effectLst/>
                          <a:latin typeface="Times New Roman" panose="02020603050405020304" pitchFamily="18" charset="0"/>
                          <a:cs typeface="Times New Roman" panose="02020603050405020304" pitchFamily="18" charset="0"/>
                          <a:hlinkClick r:id="rId4"/>
                        </a:rPr>
                        <a:t>bangalore@mrcl.co.in</a:t>
                      </a:r>
                      <a:r>
                        <a:rPr lang="en-US" sz="1900" dirty="0">
                          <a:effectLst/>
                          <a:latin typeface="Times New Roman" panose="02020603050405020304" pitchFamily="18"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69265247"/>
                  </a:ext>
                </a:extLst>
              </a:tr>
              <a:tr h="406888">
                <a:tc>
                  <a:txBody>
                    <a:bodyPr/>
                    <a:lstStyle/>
                    <a:p>
                      <a:pPr lvl="0" algn="l" fontAlgn="t"/>
                      <a:r>
                        <a:rPr lang="en-US" sz="1900" b="0" i="0" u="none" strike="noStrike" dirty="0">
                          <a:solidFill>
                            <a:srgbClr val="000000"/>
                          </a:solidFill>
                          <a:effectLst/>
                          <a:latin typeface="Times New Roman" panose="02020603050405020304" pitchFamily="18" charset="0"/>
                          <a:cs typeface="Times New Roman" panose="02020603050405020304" pitchFamily="18" charset="0"/>
                        </a:rPr>
                        <a:t> HYDERABAD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900" b="0" i="0" u="none" strike="noStrike" dirty="0">
                          <a:solidFill>
                            <a:srgbClr val="000000"/>
                          </a:solidFill>
                          <a:effectLst/>
                          <a:latin typeface="Times New Roman" panose="02020603050405020304" pitchFamily="18" charset="0"/>
                          <a:cs typeface="Times New Roman" panose="02020603050405020304" pitchFamily="18" charset="0"/>
                        </a:rPr>
                        <a:t> Omkar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9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9393536576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a:r>
                        <a:rPr lang="en-US" sz="1900" dirty="0">
                          <a:effectLst/>
                          <a:latin typeface="Times New Roman" panose="02020603050405020304" pitchFamily="18" charset="0"/>
                          <a:cs typeface="Times New Roman" panose="02020603050405020304" pitchFamily="18" charset="0"/>
                          <a:hlinkClick r:id="rId4"/>
                        </a:rPr>
                        <a:t>goa@mrcl.co.in</a:t>
                      </a:r>
                      <a:r>
                        <a:rPr lang="en-US" sz="1900" dirty="0">
                          <a:effectLst/>
                          <a:latin typeface="Times New Roman" panose="02020603050405020304" pitchFamily="18" charset="0"/>
                          <a:cs typeface="Times New Roman" panose="02020603050405020304" pitchFamily="18"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5760415"/>
                  </a:ext>
                </a:extLst>
              </a:tr>
              <a:tr h="628642">
                <a:tc>
                  <a:txBody>
                    <a:bodyPr/>
                    <a:lstStyle/>
                    <a:p>
                      <a:pPr lvl="0" algn="l" fontAlgn="t"/>
                      <a:r>
                        <a:rPr lang="en-US" sz="1900" b="0" i="0" u="none" strike="noStrike" dirty="0">
                          <a:solidFill>
                            <a:srgbClr val="000000"/>
                          </a:solidFill>
                          <a:effectLst/>
                          <a:latin typeface="Times New Roman" panose="02020603050405020304" pitchFamily="18" charset="0"/>
                          <a:cs typeface="Times New Roman" panose="02020603050405020304" pitchFamily="18" charset="0"/>
                        </a:rPr>
                        <a:t> KOLKATA</a:t>
                      </a:r>
                    </a:p>
                    <a:p>
                      <a:pPr lvl="0" algn="l" fontAlgn="t"/>
                      <a:r>
                        <a:rPr lang="en-US" sz="1900" b="0" i="0" u="none" strike="noStrike" dirty="0">
                          <a:solidFill>
                            <a:srgbClr val="000000"/>
                          </a:solidFill>
                          <a:effectLst/>
                          <a:latin typeface="Times New Roman" panose="02020603050405020304" pitchFamily="18" charset="0"/>
                          <a:cs typeface="Times New Roman" panose="02020603050405020304" pitchFamily="18" charset="0"/>
                        </a:rPr>
                        <a:t>Noida/Manesar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9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900" b="0" i="0" u="none" strike="noStrike" dirty="0" err="1">
                          <a:solidFill>
                            <a:srgbClr val="000000"/>
                          </a:solidFill>
                          <a:effectLst/>
                          <a:latin typeface="Times New Roman" panose="02020603050405020304" pitchFamily="18" charset="0"/>
                          <a:cs typeface="Times New Roman" panose="02020603050405020304" pitchFamily="18" charset="0"/>
                        </a:rPr>
                        <a:t>Pinku</a:t>
                      </a:r>
                      <a:r>
                        <a:rPr lang="en-US" sz="19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900" b="0" i="0" u="none" strike="noStrike" dirty="0" err="1">
                          <a:solidFill>
                            <a:srgbClr val="000000"/>
                          </a:solidFill>
                          <a:effectLst/>
                          <a:latin typeface="Times New Roman" panose="02020603050405020304" pitchFamily="18" charset="0"/>
                          <a:cs typeface="Times New Roman" panose="02020603050405020304" pitchFamily="18" charset="0"/>
                        </a:rPr>
                        <a:t>Giri</a:t>
                      </a:r>
                      <a:endParaRPr lang="en-US" sz="1900" b="0" i="0" u="none" strike="noStrike" dirty="0">
                        <a:solidFill>
                          <a:srgbClr val="000000"/>
                        </a:solidFill>
                        <a:effectLst/>
                        <a:latin typeface="Times New Roman" panose="02020603050405020304" pitchFamily="18" charset="0"/>
                        <a:cs typeface="Times New Roman" panose="02020603050405020304" pitchFamily="18" charset="0"/>
                      </a:endParaRPr>
                    </a:p>
                    <a:p>
                      <a:pPr algn="l" fontAlgn="t"/>
                      <a:r>
                        <a:rPr lang="en-US" sz="1900" b="0" i="0" u="none" strike="noStrike" dirty="0" err="1">
                          <a:solidFill>
                            <a:srgbClr val="000000"/>
                          </a:solidFill>
                          <a:effectLst/>
                          <a:latin typeface="Times New Roman" panose="02020603050405020304" pitchFamily="18" charset="0"/>
                          <a:cs typeface="Times New Roman" panose="02020603050405020304" pitchFamily="18" charset="0"/>
                        </a:rPr>
                        <a:t>Arvid</a:t>
                      </a:r>
                      <a:endParaRPr lang="en-US" sz="1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9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6290263127</a:t>
                      </a:r>
                    </a:p>
                    <a:p>
                      <a:pPr algn="l" fontAlgn="t"/>
                      <a:r>
                        <a:rPr lang="en-US" sz="19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9209003008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effectLst/>
                          <a:latin typeface="Times New Roman" panose="02020603050405020304" pitchFamily="18" charset="0"/>
                          <a:cs typeface="Times New Roman" panose="02020603050405020304" pitchFamily="18" charset="0"/>
                          <a:hlinkClick r:id="rId4"/>
                        </a:rPr>
                        <a:t>kolkata@mrcl.co.in</a:t>
                      </a:r>
                      <a:r>
                        <a:rPr lang="en-US" sz="1900" dirty="0">
                          <a:effectLst/>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effectLst/>
                          <a:latin typeface="Times New Roman" panose="02020603050405020304" pitchFamily="18" charset="0"/>
                          <a:cs typeface="Times New Roman" panose="02020603050405020304" pitchFamily="18" charset="0"/>
                        </a:rPr>
                        <a:t>Noida@mrcl.co.in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0203396"/>
                  </a:ext>
                </a:extLst>
              </a:tr>
            </a:tbl>
          </a:graphicData>
        </a:graphic>
      </p:graphicFrame>
      <p:sp>
        <p:nvSpPr>
          <p:cNvPr id="9" name="Text Placeholder 2">
            <a:extLst>
              <a:ext uri="{FF2B5EF4-FFF2-40B4-BE49-F238E27FC236}">
                <a16:creationId xmlns:a16="http://schemas.microsoft.com/office/drawing/2014/main" id="{E067F5C8-653A-4770-A3A3-20BA08F66B45}"/>
              </a:ext>
            </a:extLst>
          </p:cNvPr>
          <p:cNvSpPr>
            <a:spLocks noGrp="1"/>
          </p:cNvSpPr>
          <p:nvPr>
            <p:ph type="body" sz="quarter" idx="11"/>
          </p:nvPr>
        </p:nvSpPr>
        <p:spPr>
          <a:xfrm>
            <a:off x="321620" y="4764746"/>
            <a:ext cx="9349443" cy="1839845"/>
          </a:xfrm>
        </p:spPr>
        <p:txBody>
          <a:bodyPr>
            <a:noAutofit/>
          </a:bodyPr>
          <a:lstStyle/>
          <a:p>
            <a:pPr algn="just">
              <a:lnSpc>
                <a:spcPct val="150000"/>
              </a:lnSpc>
            </a:pPr>
            <a:r>
              <a:rPr lang="en-IN" sz="1900" dirty="0">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North:</a:t>
            </a:r>
            <a:r>
              <a:rPr lang="en-IN" sz="1900" dirty="0">
                <a:solidFill>
                  <a:srgbClr val="201F1E"/>
                </a:solidFill>
                <a:effectLst/>
                <a:latin typeface="Times New Roman" panose="02020603050405020304" pitchFamily="18" charset="0"/>
                <a:ea typeface="Calibri" panose="020F0502020204030204" pitchFamily="34" charset="0"/>
                <a:cs typeface="Times New Roman" panose="02020603050405020304" pitchFamily="18" charset="0"/>
              </a:rPr>
              <a:t> Delhi, Gurgaon, Noida,</a:t>
            </a:r>
            <a:r>
              <a:rPr lang="en-IN" sz="1900" dirty="0">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 Ghaziabad, </a:t>
            </a:r>
            <a:r>
              <a:rPr lang="en-IN" sz="1900" dirty="0" err="1">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Bhiwadi</a:t>
            </a:r>
            <a:r>
              <a:rPr lang="en-IN" sz="1900" dirty="0">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 Chandigarh, Jaipur, Hisar,</a:t>
            </a:r>
            <a:r>
              <a:rPr lang="en-IN" sz="1900" dirty="0">
                <a:solidFill>
                  <a:srgbClr val="201F1E"/>
                </a:solidFill>
                <a:effectLst/>
                <a:latin typeface="Times New Roman" panose="02020603050405020304" pitchFamily="18" charset="0"/>
                <a:ea typeface="Calibri" panose="020F0502020204030204" pitchFamily="34" charset="0"/>
                <a:cs typeface="Times New Roman" panose="02020603050405020304" pitchFamily="18" charset="0"/>
              </a:rPr>
              <a:t> Jammu</a:t>
            </a:r>
            <a:endParaRPr lang="en-IN"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IN" sz="1900" dirty="0">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South: Chennai, Hyderabad &amp; Bangalore</a:t>
            </a:r>
            <a:endParaRPr lang="en-IN"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IN" sz="1900" dirty="0">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East: Raipur Kolkata, </a:t>
            </a:r>
            <a:r>
              <a:rPr lang="en-IN" sz="1900" dirty="0" err="1">
                <a:solidFill>
                  <a:srgbClr val="201F1E"/>
                </a:solidFill>
                <a:latin typeface="Times New Roman" panose="02020603050405020304" pitchFamily="18" charset="0"/>
                <a:ea typeface="Times New Roman" panose="02020603050405020304" pitchFamily="18" charset="0"/>
                <a:cs typeface="Times New Roman" panose="02020603050405020304" pitchFamily="18" charset="0"/>
              </a:rPr>
              <a:t>V</a:t>
            </a:r>
            <a:r>
              <a:rPr lang="en-IN" sz="1900" dirty="0" err="1">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ijaywada</a:t>
            </a:r>
            <a:r>
              <a:rPr lang="en-IN" sz="1900" dirty="0">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 &amp; Guwahati</a:t>
            </a:r>
            <a:endParaRPr lang="en-IN"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IN" sz="1900" dirty="0">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West: Indore, Vapi, Baroda, Ahmadabad, Bhiwandi,  &amp; Nagpur, Pune</a:t>
            </a:r>
            <a:endParaRPr lang="en-IN" sz="19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505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25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428798-97B4-4348-B2A5-31B918DDC5F1}"/>
              </a:ext>
            </a:extLst>
          </p:cNvPr>
          <p:cNvSpPr txBox="1"/>
          <p:nvPr/>
        </p:nvSpPr>
        <p:spPr>
          <a:xfrm>
            <a:off x="7398327" y="-17010"/>
            <a:ext cx="4757117" cy="523220"/>
          </a:xfrm>
          <a:prstGeom prst="rect">
            <a:avLst/>
          </a:prstGeom>
          <a:noFill/>
        </p:spPr>
        <p:txBody>
          <a:bodyPr wrap="square">
            <a:spAutoFit/>
          </a:bodyPr>
          <a:lstStyle/>
          <a:p>
            <a:pPr algn="ctr"/>
            <a:r>
              <a:rPr lang="en-IN" sz="2800" dirty="0">
                <a:solidFill>
                  <a:srgbClr val="A91605"/>
                </a:solidFill>
                <a:latin typeface="Arial" panose="020B0604020202020204" pitchFamily="34" charset="0"/>
              </a:rPr>
              <a:t>Ranges of Services Offered</a:t>
            </a:r>
          </a:p>
        </p:txBody>
      </p:sp>
      <p:sp>
        <p:nvSpPr>
          <p:cNvPr id="5" name="TextBox 4">
            <a:extLst>
              <a:ext uri="{FF2B5EF4-FFF2-40B4-BE49-F238E27FC236}">
                <a16:creationId xmlns:a16="http://schemas.microsoft.com/office/drawing/2014/main" id="{5CD571FB-E325-45B0-A860-F7E634530A08}"/>
              </a:ext>
            </a:extLst>
          </p:cNvPr>
          <p:cNvSpPr txBox="1"/>
          <p:nvPr/>
        </p:nvSpPr>
        <p:spPr>
          <a:xfrm>
            <a:off x="192911" y="1010805"/>
            <a:ext cx="11806177" cy="5120056"/>
          </a:xfrm>
          <a:prstGeom prst="rect">
            <a:avLst/>
          </a:prstGeom>
          <a:noFill/>
        </p:spPr>
        <p:txBody>
          <a:bodyPr wrap="square">
            <a:spAutoFit/>
          </a:bodyPr>
          <a:lstStyle/>
          <a:p>
            <a:pPr>
              <a:lnSpc>
                <a:spcPct val="150000"/>
              </a:lnSpc>
            </a:pPr>
            <a:r>
              <a:rPr lang="en-IN" sz="1900" dirty="0">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As a leading logistic service provider. we hold expertise in offering transportation and relocation of any kind of cargo across India and the world. Our well-established nationwide network as well as services of Professionals provide us a strong &amp; secure base for all the logistical needs our client.</a:t>
            </a:r>
          </a:p>
          <a:p>
            <a:pPr>
              <a:lnSpc>
                <a:spcPct val="150000"/>
              </a:lnSpc>
            </a:pPr>
            <a:endParaRPr lang="en-IN" sz="1900" dirty="0">
              <a:solidFill>
                <a:srgbClr val="201F1E"/>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IN" sz="1900" dirty="0">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The broad portfolios of services include the following:</a:t>
            </a:r>
            <a:endParaRPr lang="en-IN"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ct val="200000"/>
              </a:lnSpc>
              <a:buFont typeface="+mj-lt"/>
              <a:buAutoNum type="arabicPeriod"/>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Multimodal Transport Operation</a:t>
            </a:r>
          </a:p>
          <a:p>
            <a:pPr marL="342900" indent="-342900" algn="l">
              <a:lnSpc>
                <a:spcPct val="200000"/>
              </a:lnSpc>
              <a:buFont typeface="+mj-lt"/>
              <a:buAutoNum type="arabicPeriod"/>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One of the excellent door to door pickup and delivery model in the industry</a:t>
            </a:r>
          </a:p>
          <a:p>
            <a:pPr marL="342900" indent="-342900" algn="l">
              <a:lnSpc>
                <a:spcPct val="200000"/>
              </a:lnSpc>
              <a:buFont typeface="+mj-lt"/>
              <a:buAutoNum type="arabicPeriod"/>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Storage &amp; Warehousing facility</a:t>
            </a:r>
          </a:p>
          <a:p>
            <a:pPr marL="342900" indent="-342900" algn="l">
              <a:lnSpc>
                <a:spcPct val="200000"/>
              </a:lnSpc>
              <a:buFont typeface="+mj-lt"/>
              <a:buAutoNum type="arabicPeriod"/>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Value added services </a:t>
            </a:r>
          </a:p>
          <a:p>
            <a:pPr marL="342900" indent="-342900" algn="l">
              <a:lnSpc>
                <a:spcPct val="200000"/>
              </a:lnSpc>
              <a:buFont typeface="+mj-lt"/>
              <a:buAutoNum type="arabicPeriod"/>
            </a:pPr>
            <a:r>
              <a:rPr lang="en-IN" sz="1900" dirty="0">
                <a:latin typeface="Times New Roman" panose="02020603050405020304" pitchFamily="18" charset="0"/>
                <a:ea typeface="Calibri" panose="020F0502020204030204" pitchFamily="34" charset="0"/>
                <a:cs typeface="Times New Roman" panose="02020603050405020304" pitchFamily="18" charset="0"/>
              </a:rPr>
              <a:t>Fully compliant with laws – All Licenses and Permits are in place</a:t>
            </a:r>
            <a:endParaRPr lang="en-IN" sz="19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787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428798-97B4-4348-B2A5-31B918DDC5F1}"/>
              </a:ext>
            </a:extLst>
          </p:cNvPr>
          <p:cNvSpPr txBox="1"/>
          <p:nvPr/>
        </p:nvSpPr>
        <p:spPr>
          <a:xfrm>
            <a:off x="8472668" y="-17010"/>
            <a:ext cx="3682776" cy="523220"/>
          </a:xfrm>
          <a:prstGeom prst="rect">
            <a:avLst/>
          </a:prstGeom>
          <a:noFill/>
        </p:spPr>
        <p:txBody>
          <a:bodyPr wrap="square">
            <a:spAutoFit/>
          </a:bodyPr>
          <a:lstStyle/>
          <a:p>
            <a:pPr algn="ctr"/>
            <a:r>
              <a:rPr lang="en-IN" sz="2800" b="0" i="0" dirty="0">
                <a:solidFill>
                  <a:srgbClr val="A91605"/>
                </a:solidFill>
                <a:effectLst/>
                <a:latin typeface="Arial" panose="020B0604020202020204" pitchFamily="34" charset="0"/>
              </a:rPr>
              <a:t>Our Core Services</a:t>
            </a:r>
          </a:p>
        </p:txBody>
      </p:sp>
      <p:sp>
        <p:nvSpPr>
          <p:cNvPr id="5" name="TextBox 4">
            <a:extLst>
              <a:ext uri="{FF2B5EF4-FFF2-40B4-BE49-F238E27FC236}">
                <a16:creationId xmlns:a16="http://schemas.microsoft.com/office/drawing/2014/main" id="{15A0B2D8-23B6-4267-808E-C75052F22C40}"/>
              </a:ext>
            </a:extLst>
          </p:cNvPr>
          <p:cNvSpPr txBox="1"/>
          <p:nvPr/>
        </p:nvSpPr>
        <p:spPr>
          <a:xfrm>
            <a:off x="738908" y="1034741"/>
            <a:ext cx="10943805" cy="5266250"/>
          </a:xfrm>
          <a:prstGeom prst="rect">
            <a:avLst/>
          </a:prstGeom>
          <a:noFill/>
        </p:spPr>
        <p:txBody>
          <a:bodyPr wrap="square">
            <a:spAutoFit/>
          </a:bodyPr>
          <a:lstStyle/>
          <a:p>
            <a:pPr marL="342900" indent="-342900" algn="l">
              <a:lnSpc>
                <a:spcPct val="200000"/>
              </a:lnSpc>
              <a:buFont typeface="Wingdings" panose="05000000000000000000" pitchFamily="2" charset="2"/>
              <a:buChar char="v"/>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Transhipment</a:t>
            </a:r>
          </a:p>
          <a:p>
            <a:pPr marL="342900" indent="-342900" algn="l">
              <a:lnSpc>
                <a:spcPct val="200000"/>
              </a:lnSpc>
              <a:buFont typeface="Wingdings" panose="05000000000000000000" pitchFamily="2" charset="2"/>
              <a:buChar char="v"/>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In Transit Storage</a:t>
            </a:r>
          </a:p>
          <a:p>
            <a:pPr marL="342900" indent="-342900" algn="l">
              <a:lnSpc>
                <a:spcPct val="200000"/>
              </a:lnSpc>
              <a:buFont typeface="Wingdings" panose="05000000000000000000" pitchFamily="2" charset="2"/>
              <a:buChar char="v"/>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Transit Insurance</a:t>
            </a:r>
          </a:p>
          <a:p>
            <a:pPr marL="342900" indent="-342900" algn="l">
              <a:lnSpc>
                <a:spcPct val="200000"/>
              </a:lnSpc>
              <a:buFont typeface="Wingdings" panose="05000000000000000000" pitchFamily="2" charset="2"/>
              <a:buChar char="v"/>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Last Mile Delivery</a:t>
            </a:r>
          </a:p>
          <a:p>
            <a:pPr marL="342900" indent="-342900" algn="l">
              <a:lnSpc>
                <a:spcPct val="200000"/>
              </a:lnSpc>
              <a:buFont typeface="Wingdings" panose="05000000000000000000" pitchFamily="2" charset="2"/>
              <a:buChar char="v"/>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Just In Time Delivery </a:t>
            </a:r>
          </a:p>
          <a:p>
            <a:pPr marL="342900" indent="-342900" algn="l">
              <a:lnSpc>
                <a:spcPct val="200000"/>
              </a:lnSpc>
              <a:buFont typeface="Wingdings" panose="05000000000000000000" pitchFamily="2" charset="2"/>
              <a:buChar char="v"/>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Multipoint Loading and Delivery</a:t>
            </a:r>
          </a:p>
          <a:p>
            <a:pPr marL="342900" indent="-342900" algn="l">
              <a:lnSpc>
                <a:spcPct val="200000"/>
              </a:lnSpc>
              <a:buFont typeface="Wingdings" panose="05000000000000000000" pitchFamily="2" charset="2"/>
              <a:buChar char="v"/>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Bulk Transportation</a:t>
            </a:r>
          </a:p>
          <a:p>
            <a:pPr marL="342900" indent="-342900" algn="l">
              <a:lnSpc>
                <a:spcPct val="200000"/>
              </a:lnSpc>
              <a:buFont typeface="Wingdings" panose="05000000000000000000" pitchFamily="2" charset="2"/>
              <a:buChar char="v"/>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Project Transportation.</a:t>
            </a:r>
          </a:p>
          <a:p>
            <a:pPr marL="342900" indent="-342900" algn="l">
              <a:lnSpc>
                <a:spcPct val="200000"/>
              </a:lnSpc>
              <a:buFont typeface="Wingdings" panose="05000000000000000000" pitchFamily="2" charset="2"/>
              <a:buChar char="v"/>
            </a:pP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ODA cargo services</a:t>
            </a:r>
          </a:p>
        </p:txBody>
      </p:sp>
    </p:spTree>
    <p:extLst>
      <p:ext uri="{BB962C8B-B14F-4D97-AF65-F5344CB8AC3E}">
        <p14:creationId xmlns:p14="http://schemas.microsoft.com/office/powerpoint/2010/main" val="1906029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B3B003-704D-4AD7-B751-BD56891793FF}"/>
              </a:ext>
            </a:extLst>
          </p:cNvPr>
          <p:cNvSpPr txBox="1"/>
          <p:nvPr/>
        </p:nvSpPr>
        <p:spPr>
          <a:xfrm>
            <a:off x="706056" y="753601"/>
            <a:ext cx="11285316" cy="1554272"/>
          </a:xfrm>
          <a:prstGeom prst="rect">
            <a:avLst/>
          </a:prstGeom>
          <a:noFill/>
        </p:spPr>
        <p:txBody>
          <a:bodyPr wrap="square">
            <a:spAutoFit/>
          </a:bodyPr>
          <a:lstStyle/>
          <a:p>
            <a:r>
              <a:rPr lang="en-IN" sz="1900" dirty="0">
                <a:latin typeface="Times New Roman" panose="02020603050405020304" pitchFamily="18" charset="0"/>
              </a:rPr>
              <a:t>Mission</a:t>
            </a:r>
          </a:p>
          <a:p>
            <a:pPr algn="l"/>
            <a:r>
              <a:rPr lang="en-IN" sz="1900" dirty="0">
                <a:solidFill>
                  <a:srgbClr val="201F1E"/>
                </a:solidFill>
                <a:effectLst/>
                <a:latin typeface="Segoe UI" panose="020B0502040204020203" pitchFamily="34" charset="0"/>
                <a:ea typeface="Times New Roman" panose="02020603050405020304" pitchFamily="18" charset="0"/>
              </a:rPr>
              <a:t> </a:t>
            </a:r>
            <a:endParaRPr lang="en-IN" sz="1900" dirty="0">
              <a:effectLst/>
              <a:latin typeface="Times New Roman" panose="02020603050405020304" pitchFamily="18" charset="0"/>
              <a:ea typeface="Times New Roman" panose="02020603050405020304" pitchFamily="18" charset="0"/>
            </a:endParaRPr>
          </a:p>
          <a:p>
            <a:pPr marL="285750" indent="-285750" algn="l">
              <a:buFont typeface="Wingdings" panose="05000000000000000000" pitchFamily="2" charset="2"/>
              <a:buChar char="v"/>
            </a:pPr>
            <a:r>
              <a:rPr lang="en-IN" sz="1900" dirty="0">
                <a:latin typeface="Times New Roman" panose="02020603050405020304" pitchFamily="18" charset="0"/>
              </a:rPr>
              <a:t>To provide complete logistic solutions that is not only efficient but also reliable and affordable.</a:t>
            </a:r>
          </a:p>
          <a:p>
            <a:pPr algn="l"/>
            <a:r>
              <a:rPr lang="en-IN" sz="1900" dirty="0">
                <a:latin typeface="Times New Roman" panose="02020603050405020304" pitchFamily="18" charset="0"/>
              </a:rPr>
              <a:t> </a:t>
            </a:r>
          </a:p>
          <a:p>
            <a:pPr marL="285750" indent="-285750" algn="l">
              <a:buFont typeface="Wingdings" panose="05000000000000000000" pitchFamily="2" charset="2"/>
              <a:buChar char="v"/>
            </a:pPr>
            <a:r>
              <a:rPr lang="en-IN" sz="1900" dirty="0">
                <a:latin typeface="Times New Roman" panose="02020603050405020304" pitchFamily="18" charset="0"/>
              </a:rPr>
              <a:t>To gain confidence &amp; trust of our valued clients by conducting business with complete honesty and Integrity.</a:t>
            </a:r>
          </a:p>
        </p:txBody>
      </p:sp>
      <p:sp>
        <p:nvSpPr>
          <p:cNvPr id="6" name="TextBox 5">
            <a:extLst>
              <a:ext uri="{FF2B5EF4-FFF2-40B4-BE49-F238E27FC236}">
                <a16:creationId xmlns:a16="http://schemas.microsoft.com/office/drawing/2014/main" id="{B454DD0F-BE53-470A-BF7F-77C0E8AC0BC5}"/>
              </a:ext>
            </a:extLst>
          </p:cNvPr>
          <p:cNvSpPr txBox="1"/>
          <p:nvPr/>
        </p:nvSpPr>
        <p:spPr>
          <a:xfrm>
            <a:off x="706056" y="3002385"/>
            <a:ext cx="11285316" cy="3600986"/>
          </a:xfrm>
          <a:prstGeom prst="rect">
            <a:avLst/>
          </a:prstGeom>
          <a:noFill/>
        </p:spPr>
        <p:txBody>
          <a:bodyPr wrap="square">
            <a:spAutoFit/>
          </a:bodyPr>
          <a:lstStyle/>
          <a:p>
            <a:r>
              <a:rPr lang="en-IN" sz="1900" dirty="0">
                <a:latin typeface="Times New Roman" panose="02020603050405020304" pitchFamily="18" charset="0"/>
                <a:cs typeface="Times New Roman" panose="02020603050405020304" pitchFamily="18" charset="0"/>
              </a:rPr>
              <a:t>Quality</a:t>
            </a:r>
          </a:p>
          <a:p>
            <a:endParaRPr lang="en-IN"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r>
              <a:rPr lang="en-IN" sz="1900" dirty="0">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Our operational excellence provides the foundation for the integrated logistics solutions that we offer to our Customers. The teams of skill professionals constantly monitor operational performance by maintaining PDCA (plan/do/check/action) cycle for continuous improvements. We focus on the development of highly Advanced logistics technology.</a:t>
            </a:r>
          </a:p>
          <a:p>
            <a:pPr algn="l"/>
            <a:endParaRPr lang="en-IN"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r>
              <a:rPr lang="en-IN" sz="1900" dirty="0">
                <a:effectLst/>
                <a:latin typeface="Times New Roman" panose="02020603050405020304" pitchFamily="18" charset="0"/>
                <a:ea typeface="Times New Roman" panose="02020603050405020304" pitchFamily="18" charset="0"/>
                <a:cs typeface="Times New Roman" panose="02020603050405020304" pitchFamily="18" charset="0"/>
              </a:rPr>
              <a:t>Achievements</a:t>
            </a:r>
          </a:p>
          <a:p>
            <a:pPr algn="l"/>
            <a:endParaRPr lang="en-IN"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r>
              <a:rPr lang="en-IN" sz="1900" dirty="0">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We have consistently demonstrated a collaboration approach of working with customers to offer best Logistic solutions tailored to meet their individual needs. Our working methodology has enabled us to create a benchmark in the industry. </a:t>
            </a:r>
            <a:endParaRPr lang="en-IN" sz="19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5193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428798-97B4-4348-B2A5-31B918DDC5F1}"/>
              </a:ext>
            </a:extLst>
          </p:cNvPr>
          <p:cNvSpPr txBox="1"/>
          <p:nvPr/>
        </p:nvSpPr>
        <p:spPr>
          <a:xfrm>
            <a:off x="7554350" y="-17010"/>
            <a:ext cx="4601093" cy="523220"/>
          </a:xfrm>
          <a:prstGeom prst="rect">
            <a:avLst/>
          </a:prstGeom>
          <a:noFill/>
        </p:spPr>
        <p:txBody>
          <a:bodyPr wrap="square">
            <a:spAutoFit/>
          </a:bodyPr>
          <a:lstStyle/>
          <a:p>
            <a:pPr algn="ctr"/>
            <a:r>
              <a:rPr lang="en-IN" sz="2800" dirty="0">
                <a:solidFill>
                  <a:srgbClr val="A91605"/>
                </a:solidFill>
                <a:latin typeface="Arial" panose="020B0604020202020204" pitchFamily="34" charset="0"/>
              </a:rPr>
              <a:t>Convenience to Customers</a:t>
            </a:r>
          </a:p>
        </p:txBody>
      </p:sp>
      <p:sp>
        <p:nvSpPr>
          <p:cNvPr id="5" name="TextBox 4">
            <a:extLst>
              <a:ext uri="{FF2B5EF4-FFF2-40B4-BE49-F238E27FC236}">
                <a16:creationId xmlns:a16="http://schemas.microsoft.com/office/drawing/2014/main" id="{9E60438E-68BD-4543-BCBF-E4F9D2A1569D}"/>
              </a:ext>
            </a:extLst>
          </p:cNvPr>
          <p:cNvSpPr txBox="1"/>
          <p:nvPr/>
        </p:nvSpPr>
        <p:spPr>
          <a:xfrm>
            <a:off x="92596" y="773496"/>
            <a:ext cx="12099404" cy="5741380"/>
          </a:xfrm>
          <a:prstGeom prst="rect">
            <a:avLst/>
          </a:prstGeom>
          <a:noFill/>
        </p:spPr>
        <p:txBody>
          <a:bodyPr wrap="square">
            <a:spAutoFit/>
          </a:bodyPr>
          <a:lstStyle/>
          <a:p>
            <a:pPr algn="just"/>
            <a:r>
              <a:rPr lang="en-IN" sz="1900" dirty="0">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We offer a convenient menu of standard freight management services including Air, Train and Road to Balance urgency and cost-effectiveness for your day-to-day shipment. Some of the factors that have helped us to evolve as the preferred logistics solution provider are as follows:</a:t>
            </a:r>
          </a:p>
          <a:p>
            <a:pPr marL="342900" indent="-342900">
              <a:lnSpc>
                <a:spcPct val="150000"/>
              </a:lnSpc>
              <a:buFont typeface="Wingdings" panose="05000000000000000000" pitchFamily="2" charset="2"/>
              <a:buChar char="v"/>
            </a:pPr>
            <a:r>
              <a:rPr lang="en-IN" sz="1900" dirty="0">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Competitive rates</a:t>
            </a:r>
            <a:r>
              <a:rPr lang="en-IN" sz="19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gn="l">
              <a:lnSpc>
                <a:spcPct val="150000"/>
              </a:lnSpc>
              <a:buFont typeface="Wingdings" panose="05000000000000000000" pitchFamily="2" charset="2"/>
              <a:buChar char="v"/>
            </a:pPr>
            <a:r>
              <a:rPr lang="en-IN" sz="1900" dirty="0">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Providing customized quality services.</a:t>
            </a:r>
            <a:r>
              <a:rPr lang="en-IN" sz="19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gn="l">
              <a:lnSpc>
                <a:spcPct val="150000"/>
              </a:lnSpc>
              <a:buFont typeface="Wingdings" panose="05000000000000000000" pitchFamily="2" charset="2"/>
              <a:buChar char="v"/>
            </a:pPr>
            <a:r>
              <a:rPr lang="en-IN" sz="1900" dirty="0">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Trailer-made logistics/outsourcing packages &amp; computerized system for handling the specific needs of our customers.</a:t>
            </a:r>
            <a:r>
              <a:rPr lang="en-IN" sz="19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gn="l">
              <a:lnSpc>
                <a:spcPct val="150000"/>
              </a:lnSpc>
              <a:buFont typeface="Wingdings" panose="05000000000000000000" pitchFamily="2" charset="2"/>
              <a:buChar char="v"/>
            </a:pPr>
            <a:r>
              <a:rPr lang="en-IN" sz="1900" dirty="0">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Well knit national network with presence across 20 Cities.</a:t>
            </a:r>
            <a:r>
              <a:rPr lang="en-IN" sz="19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gn="l">
              <a:lnSpc>
                <a:spcPct val="150000"/>
              </a:lnSpc>
              <a:buFont typeface="Wingdings" panose="05000000000000000000" pitchFamily="2" charset="2"/>
              <a:buChar char="v"/>
            </a:pPr>
            <a:r>
              <a:rPr lang="en-IN" sz="1900" dirty="0">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Capability to handle of full load &amp; part load consignment.</a:t>
            </a:r>
            <a:r>
              <a:rPr lang="en-IN" sz="19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gn="l">
              <a:lnSpc>
                <a:spcPct val="150000"/>
              </a:lnSpc>
              <a:buFont typeface="Wingdings" panose="05000000000000000000" pitchFamily="2" charset="2"/>
              <a:buChar char="v"/>
            </a:pPr>
            <a:r>
              <a:rPr lang="en-IN" sz="1900" dirty="0">
                <a:effectLst/>
                <a:latin typeface="Times New Roman" panose="02020603050405020304" pitchFamily="18" charset="0"/>
                <a:ea typeface="Times New Roman" panose="02020603050405020304" pitchFamily="18" charset="0"/>
                <a:cs typeface="Times New Roman" panose="02020603050405020304" pitchFamily="18" charset="0"/>
              </a:rPr>
              <a:t>Goa to Ahmedabad, </a:t>
            </a:r>
            <a:r>
              <a:rPr lang="en-IN" sz="1900" b="0" i="0" dirty="0">
                <a:solidFill>
                  <a:srgbClr val="202124"/>
                </a:solidFill>
                <a:effectLst/>
                <a:latin typeface="Times New Roman" panose="02020603050405020304" pitchFamily="18" charset="0"/>
                <a:cs typeface="Times New Roman" panose="02020603050405020304" pitchFamily="18" charset="0"/>
              </a:rPr>
              <a:t>Bengaluru</a:t>
            </a:r>
            <a:r>
              <a:rPr lang="en-IN" sz="1900" dirty="0">
                <a:effectLst/>
                <a:latin typeface="Times New Roman" panose="02020603050405020304" pitchFamily="18" charset="0"/>
                <a:ea typeface="Times New Roman" panose="02020603050405020304" pitchFamily="18" charset="0"/>
                <a:cs typeface="Times New Roman" panose="02020603050405020304" pitchFamily="18" charset="0"/>
              </a:rPr>
              <a:t>, Chennai, Nagpur, Pune ,Mumbai, Cochin. LCL door to door services. </a:t>
            </a:r>
          </a:p>
          <a:p>
            <a:pPr marL="342900" indent="-342900" algn="l">
              <a:lnSpc>
                <a:spcPct val="150000"/>
              </a:lnSpc>
              <a:buFont typeface="Wingdings" panose="05000000000000000000" pitchFamily="2" charset="2"/>
              <a:buChar char="v"/>
            </a:pPr>
            <a:r>
              <a:rPr lang="en-IN" sz="1900" dirty="0">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Experience of handling logistic requirement.</a:t>
            </a:r>
            <a:endParaRPr lang="en-IN"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l">
              <a:lnSpc>
                <a:spcPct val="150000"/>
              </a:lnSpc>
              <a:buFont typeface="Wingdings" panose="05000000000000000000" pitchFamily="2" charset="2"/>
              <a:buChar char="v"/>
            </a:pPr>
            <a:r>
              <a:rPr lang="en-IN" sz="1900" dirty="0">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A well maintained fleet of over 40 vehicles(including 32ft m/a containerized vehicle)</a:t>
            </a:r>
            <a:r>
              <a:rPr lang="en-IN" sz="19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gn="l">
              <a:lnSpc>
                <a:spcPct val="150000"/>
              </a:lnSpc>
              <a:buFont typeface="Wingdings" panose="05000000000000000000" pitchFamily="2" charset="2"/>
              <a:buChar char="v"/>
            </a:pPr>
            <a:r>
              <a:rPr lang="en-IN" sz="1900" dirty="0">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Continuous up gradation of technology, processes and systems.</a:t>
            </a:r>
            <a:r>
              <a:rPr lang="en-IN" sz="19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gn="l">
              <a:lnSpc>
                <a:spcPct val="150000"/>
              </a:lnSpc>
              <a:buFont typeface="Wingdings" panose="05000000000000000000" pitchFamily="2" charset="2"/>
              <a:buChar char="v"/>
            </a:pPr>
            <a:r>
              <a:rPr lang="en-IN" sz="1900" dirty="0">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Team of dedicated professionals.</a:t>
            </a:r>
            <a:r>
              <a:rPr lang="en-IN" sz="19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nSpc>
                <a:spcPct val="150000"/>
              </a:lnSpc>
              <a:buFont typeface="Wingdings" panose="05000000000000000000" pitchFamily="2" charset="2"/>
              <a:buChar char="v"/>
            </a:pPr>
            <a:r>
              <a:rPr lang="en-IN" sz="1900" dirty="0">
                <a:solidFill>
                  <a:srgbClr val="201F1E"/>
                </a:solidFill>
                <a:effectLst/>
                <a:latin typeface="Times New Roman" panose="02020603050405020304" pitchFamily="18" charset="0"/>
                <a:ea typeface="Calibri" panose="020F0502020204030204" pitchFamily="34" charset="0"/>
                <a:cs typeface="Times New Roman" panose="02020603050405020304" pitchFamily="18" charset="0"/>
              </a:rPr>
              <a:t>Well trained professionals with experience in all aspects of transportation.</a:t>
            </a:r>
            <a:endParaRPr lang="en-IN" sz="19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4574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972</Words>
  <Application>Microsoft Office PowerPoint</Application>
  <PresentationFormat>Widescreen</PresentationFormat>
  <Paragraphs>123</Paragraphs>
  <Slides>12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Open Sans</vt:lpstr>
      <vt:lpstr>Segoe UI</vt:lpstr>
      <vt:lpstr>Times New Roman</vt:lpstr>
      <vt:lpstr>Ubuntu</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Rahul</dc:creator>
  <cp:lastModifiedBy>skp@mrcl.co.in</cp:lastModifiedBy>
  <cp:revision>43</cp:revision>
  <dcterms:created xsi:type="dcterms:W3CDTF">2021-08-31T16:50:58Z</dcterms:created>
  <dcterms:modified xsi:type="dcterms:W3CDTF">2022-06-04T10:11:51Z</dcterms:modified>
</cp:coreProperties>
</file>